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5" r:id="rId2"/>
    <p:sldId id="266" r:id="rId3"/>
    <p:sldId id="267" r:id="rId4"/>
    <p:sldId id="268" r:id="rId5"/>
    <p:sldId id="269" r:id="rId6"/>
    <p:sldId id="257" r:id="rId7"/>
    <p:sldId id="258" r:id="rId8"/>
    <p:sldId id="263" r:id="rId9"/>
    <p:sldId id="264" r:id="rId10"/>
    <p:sldId id="260" r:id="rId11"/>
    <p:sldId id="270" r:id="rId12"/>
    <p:sldId id="271" r:id="rId13"/>
    <p:sldId id="261" r:id="rId14"/>
    <p:sldId id="285" r:id="rId15"/>
    <p:sldId id="286" r:id="rId16"/>
    <p:sldId id="262" r:id="rId17"/>
    <p:sldId id="272" r:id="rId18"/>
    <p:sldId id="283" r:id="rId19"/>
    <p:sldId id="284" r:id="rId20"/>
    <p:sldId id="287" r:id="rId21"/>
    <p:sldId id="288" r:id="rId22"/>
    <p:sldId id="289" r:id="rId23"/>
    <p:sldId id="290" r:id="rId24"/>
    <p:sldId id="291" r:id="rId25"/>
    <p:sldId id="273" r:id="rId26"/>
    <p:sldId id="274" r:id="rId27"/>
    <p:sldId id="275" r:id="rId28"/>
    <p:sldId id="276" r:id="rId29"/>
    <p:sldId id="277" r:id="rId30"/>
    <p:sldId id="279" r:id="rId31"/>
    <p:sldId id="280" r:id="rId32"/>
    <p:sldId id="281" r:id="rId33"/>
    <p:sldId id="282" r:id="rId34"/>
    <p:sldId id="25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79" y="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1C32A-9C34-4C77-95BE-57B3FA988BF9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049C67C-5412-4F4B-8A69-2EB7C949736E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Предобработка</a:t>
          </a:r>
        </a:p>
      </dgm:t>
    </dgm:pt>
    <dgm:pt modelId="{D0C1D00F-3962-4F32-831F-EA5DBB832BAE}" type="parTrans" cxnId="{F12E329D-20B6-4B4E-BF86-EB41B39709D4}">
      <dgm:prSet/>
      <dgm:spPr/>
      <dgm:t>
        <a:bodyPr/>
        <a:lstStyle/>
        <a:p>
          <a:endParaRPr lang="ru-RU"/>
        </a:p>
      </dgm:t>
    </dgm:pt>
    <dgm:pt modelId="{654D650E-4FAA-4541-9F60-212A27770454}" type="sibTrans" cxnId="{F12E329D-20B6-4B4E-BF86-EB41B39709D4}">
      <dgm:prSet/>
      <dgm:spPr/>
      <dgm:t>
        <a:bodyPr/>
        <a:lstStyle/>
        <a:p>
          <a:endParaRPr lang="ru-RU"/>
        </a:p>
      </dgm:t>
    </dgm:pt>
    <dgm:pt modelId="{6009101D-511D-4C73-B219-D66663EC628C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Выделение</a:t>
          </a:r>
          <a:r>
            <a:rPr lang="ru-RU" baseline="0" dirty="0"/>
            <a:t> контуров на абрисах</a:t>
          </a:r>
          <a:endParaRPr lang="ru-RU" dirty="0"/>
        </a:p>
      </dgm:t>
    </dgm:pt>
    <dgm:pt modelId="{8293B51E-01F9-4C42-B524-6D7E74E30BD3}" type="parTrans" cxnId="{8436F672-DE3D-4D9C-8C72-18EE935B299D}">
      <dgm:prSet/>
      <dgm:spPr/>
      <dgm:t>
        <a:bodyPr/>
        <a:lstStyle/>
        <a:p>
          <a:endParaRPr lang="ru-RU"/>
        </a:p>
      </dgm:t>
    </dgm:pt>
    <dgm:pt modelId="{08E8F58C-04B9-4173-9A7D-EBA2EF60FA93}" type="sibTrans" cxnId="{8436F672-DE3D-4D9C-8C72-18EE935B299D}">
      <dgm:prSet/>
      <dgm:spPr/>
      <dgm:t>
        <a:bodyPr/>
        <a:lstStyle/>
        <a:p>
          <a:endParaRPr lang="ru-RU"/>
        </a:p>
      </dgm:t>
    </dgm:pt>
    <dgm:pt modelId="{D8D07CD0-1677-4EA4-857A-B7BF760B50B8}">
      <dgm:prSet phldrT="[Текст]"/>
      <dgm:spPr/>
      <dgm:t>
        <a:bodyPr/>
        <a:lstStyle/>
        <a:p>
          <a:r>
            <a:rPr lang="ru-RU" dirty="0"/>
            <a:t>Восстановление камней</a:t>
          </a:r>
        </a:p>
      </dgm:t>
    </dgm:pt>
    <dgm:pt modelId="{E6AD54A7-DCA3-4108-90F8-DD7908E237B2}" type="parTrans" cxnId="{1AC16402-55CA-4CBD-9529-C40640F81B67}">
      <dgm:prSet/>
      <dgm:spPr/>
      <dgm:t>
        <a:bodyPr/>
        <a:lstStyle/>
        <a:p>
          <a:endParaRPr lang="ru-RU"/>
        </a:p>
      </dgm:t>
    </dgm:pt>
    <dgm:pt modelId="{AC406E47-5922-465B-971E-2771184CCC34}" type="sibTrans" cxnId="{1AC16402-55CA-4CBD-9529-C40640F81B67}">
      <dgm:prSet/>
      <dgm:spPr/>
      <dgm:t>
        <a:bodyPr/>
        <a:lstStyle/>
        <a:p>
          <a:endParaRPr lang="ru-RU"/>
        </a:p>
      </dgm:t>
    </dgm:pt>
    <dgm:pt modelId="{6998F49B-64B4-4077-9AA5-C9EE711C3558}">
      <dgm:prSet phldrT="[Текст]"/>
      <dgm:spPr/>
      <dgm:t>
        <a:bodyPr/>
        <a:lstStyle/>
        <a:p>
          <a:r>
            <a:rPr lang="ru-RU" dirty="0"/>
            <a:t>Выбор</a:t>
          </a:r>
          <a:r>
            <a:rPr lang="ru-RU" baseline="0" dirty="0"/>
            <a:t> пары контуров</a:t>
          </a:r>
          <a:endParaRPr lang="ru-RU" dirty="0"/>
        </a:p>
      </dgm:t>
    </dgm:pt>
    <dgm:pt modelId="{66AECD71-CEF2-4BB6-8A34-4EFB77B7CBBB}" type="parTrans" cxnId="{6A6E8903-3E05-40E4-9B71-98D5DBC28085}">
      <dgm:prSet/>
      <dgm:spPr/>
      <dgm:t>
        <a:bodyPr/>
        <a:lstStyle/>
        <a:p>
          <a:endParaRPr lang="ru-RU"/>
        </a:p>
      </dgm:t>
    </dgm:pt>
    <dgm:pt modelId="{40E458B6-249B-4BC1-B5F9-E0A6CBB3F68F}" type="sibTrans" cxnId="{6A6E8903-3E05-40E4-9B71-98D5DBC28085}">
      <dgm:prSet/>
      <dgm:spPr/>
      <dgm:t>
        <a:bodyPr/>
        <a:lstStyle/>
        <a:p>
          <a:endParaRPr lang="ru-RU"/>
        </a:p>
      </dgm:t>
    </dgm:pt>
    <dgm:pt modelId="{5C5B0CAD-2681-465C-AB45-336F811E432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Формирование базы контуров</a:t>
          </a:r>
        </a:p>
      </dgm:t>
    </dgm:pt>
    <dgm:pt modelId="{B4E1E468-46A0-4011-BE7D-7A2DAC828AD4}" type="parTrans" cxnId="{DCE966AE-3287-44CE-8264-56F1C2BB95CD}">
      <dgm:prSet/>
      <dgm:spPr/>
      <dgm:t>
        <a:bodyPr/>
        <a:lstStyle/>
        <a:p>
          <a:endParaRPr lang="ru-RU"/>
        </a:p>
      </dgm:t>
    </dgm:pt>
    <dgm:pt modelId="{E4A7E396-5F5D-4A31-9E26-2AF66A99A667}" type="sibTrans" cxnId="{DCE966AE-3287-44CE-8264-56F1C2BB95CD}">
      <dgm:prSet/>
      <dgm:spPr/>
      <dgm:t>
        <a:bodyPr/>
        <a:lstStyle/>
        <a:p>
          <a:endParaRPr lang="ru-RU"/>
        </a:p>
      </dgm:t>
    </dgm:pt>
    <dgm:pt modelId="{07165DDC-3934-DE4D-9453-9C43603CDDB7}">
      <dgm:prSet phldrT="[Текст]"/>
      <dgm:spPr/>
      <dgm:t>
        <a:bodyPr/>
        <a:lstStyle/>
        <a:p>
          <a:r>
            <a:rPr lang="ru-RU" dirty="0"/>
            <a:t>Восстановление 3</a:t>
          </a:r>
          <a:r>
            <a:rPr lang="en-US" dirty="0"/>
            <a:t>D</a:t>
          </a:r>
          <a:r>
            <a:rPr lang="ru-RU" dirty="0"/>
            <a:t> модели камня</a:t>
          </a:r>
        </a:p>
      </dgm:t>
    </dgm:pt>
    <dgm:pt modelId="{FEF57CC8-DBBE-654E-8B52-D83B5B76B7BE}" type="parTrans" cxnId="{E31095A1-0156-E446-8E21-9C99E11EECD2}">
      <dgm:prSet/>
      <dgm:spPr/>
      <dgm:t>
        <a:bodyPr/>
        <a:lstStyle/>
        <a:p>
          <a:endParaRPr lang="ru-RU"/>
        </a:p>
      </dgm:t>
    </dgm:pt>
    <dgm:pt modelId="{37C53CD9-5BE1-DB47-964A-192423B1E170}" type="sibTrans" cxnId="{E31095A1-0156-E446-8E21-9C99E11EECD2}">
      <dgm:prSet/>
      <dgm:spPr/>
      <dgm:t>
        <a:bodyPr/>
        <a:lstStyle/>
        <a:p>
          <a:endParaRPr lang="ru-RU"/>
        </a:p>
      </dgm:t>
    </dgm:pt>
    <dgm:pt modelId="{6E0F88DA-66F5-4B73-935C-824D8D61602B}" type="pres">
      <dgm:prSet presAssocID="{CF31C32A-9C34-4C77-95BE-57B3FA988BF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0CCD6-AC8D-405E-9CB0-74B6EEA38421}" type="pres">
      <dgm:prSet presAssocID="{9049C67C-5412-4F4B-8A69-2EB7C949736E}" presName="composite" presStyleCnt="0"/>
      <dgm:spPr/>
    </dgm:pt>
    <dgm:pt modelId="{2D623695-D2D1-416D-AF15-654AEC5A392F}" type="pres">
      <dgm:prSet presAssocID="{9049C67C-5412-4F4B-8A69-2EB7C949736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24309-32FF-4A9C-8039-C3169B469766}" type="pres">
      <dgm:prSet presAssocID="{9049C67C-5412-4F4B-8A69-2EB7C949736E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F869D-5001-463B-A7BA-E30429B74B42}" type="pres">
      <dgm:prSet presAssocID="{654D650E-4FAA-4541-9F60-212A27770454}" presName="sp" presStyleCnt="0"/>
      <dgm:spPr/>
    </dgm:pt>
    <dgm:pt modelId="{49B79D75-BF7A-4AF7-80DF-DC28B11EADAB}" type="pres">
      <dgm:prSet presAssocID="{D8D07CD0-1677-4EA4-857A-B7BF760B50B8}" presName="composite" presStyleCnt="0"/>
      <dgm:spPr/>
    </dgm:pt>
    <dgm:pt modelId="{AA4D55D4-349C-4EDD-ABF2-B33A14629906}" type="pres">
      <dgm:prSet presAssocID="{D8D07CD0-1677-4EA4-857A-B7BF760B50B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9476D-B9B2-4C86-9999-73E0996EEF60}" type="pres">
      <dgm:prSet presAssocID="{D8D07CD0-1677-4EA4-857A-B7BF760B50B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E966AE-3287-44CE-8264-56F1C2BB95CD}" srcId="{9049C67C-5412-4F4B-8A69-2EB7C949736E}" destId="{5C5B0CAD-2681-465C-AB45-336F811E432A}" srcOrd="1" destOrd="0" parTransId="{B4E1E468-46A0-4011-BE7D-7A2DAC828AD4}" sibTransId="{E4A7E396-5F5D-4A31-9E26-2AF66A99A667}"/>
    <dgm:cxn modelId="{E31095A1-0156-E446-8E21-9C99E11EECD2}" srcId="{D8D07CD0-1677-4EA4-857A-B7BF760B50B8}" destId="{07165DDC-3934-DE4D-9453-9C43603CDDB7}" srcOrd="1" destOrd="0" parTransId="{FEF57CC8-DBBE-654E-8B52-D83B5B76B7BE}" sibTransId="{37C53CD9-5BE1-DB47-964A-192423B1E170}"/>
    <dgm:cxn modelId="{0146E7C2-A783-4BC0-BDDB-48BDF1C669E8}" type="presOf" srcId="{6009101D-511D-4C73-B219-D66663EC628C}" destId="{8DE24309-32FF-4A9C-8039-C3169B469766}" srcOrd="0" destOrd="0" presId="urn:microsoft.com/office/officeart/2005/8/layout/chevron2"/>
    <dgm:cxn modelId="{F285B4DE-CD14-904C-BC6E-0C760514F3E1}" type="presOf" srcId="{07165DDC-3934-DE4D-9453-9C43603CDDB7}" destId="{A429476D-B9B2-4C86-9999-73E0996EEF60}" srcOrd="0" destOrd="1" presId="urn:microsoft.com/office/officeart/2005/8/layout/chevron2"/>
    <dgm:cxn modelId="{6A6E8903-3E05-40E4-9B71-98D5DBC28085}" srcId="{D8D07CD0-1677-4EA4-857A-B7BF760B50B8}" destId="{6998F49B-64B4-4077-9AA5-C9EE711C3558}" srcOrd="0" destOrd="0" parTransId="{66AECD71-CEF2-4BB6-8A34-4EFB77B7CBBB}" sibTransId="{40E458B6-249B-4BC1-B5F9-E0A6CBB3F68F}"/>
    <dgm:cxn modelId="{CB84D4F5-DF83-4065-B883-13F3BF5FDCBE}" type="presOf" srcId="{D8D07CD0-1677-4EA4-857A-B7BF760B50B8}" destId="{AA4D55D4-349C-4EDD-ABF2-B33A14629906}" srcOrd="0" destOrd="0" presId="urn:microsoft.com/office/officeart/2005/8/layout/chevron2"/>
    <dgm:cxn modelId="{F527543A-3C13-411D-8D10-D259CAC530BF}" type="presOf" srcId="{9049C67C-5412-4F4B-8A69-2EB7C949736E}" destId="{2D623695-D2D1-416D-AF15-654AEC5A392F}" srcOrd="0" destOrd="0" presId="urn:microsoft.com/office/officeart/2005/8/layout/chevron2"/>
    <dgm:cxn modelId="{BC94FDEB-8C7D-4260-98F7-5FAE53826F0D}" type="presOf" srcId="{CF31C32A-9C34-4C77-95BE-57B3FA988BF9}" destId="{6E0F88DA-66F5-4B73-935C-824D8D61602B}" srcOrd="0" destOrd="0" presId="urn:microsoft.com/office/officeart/2005/8/layout/chevron2"/>
    <dgm:cxn modelId="{1AC16402-55CA-4CBD-9529-C40640F81B67}" srcId="{CF31C32A-9C34-4C77-95BE-57B3FA988BF9}" destId="{D8D07CD0-1677-4EA4-857A-B7BF760B50B8}" srcOrd="1" destOrd="0" parTransId="{E6AD54A7-DCA3-4108-90F8-DD7908E237B2}" sibTransId="{AC406E47-5922-465B-971E-2771184CCC34}"/>
    <dgm:cxn modelId="{996EB35C-3EE3-40A9-8727-2BB721F65DB5}" type="presOf" srcId="{5C5B0CAD-2681-465C-AB45-336F811E432A}" destId="{8DE24309-32FF-4A9C-8039-C3169B469766}" srcOrd="0" destOrd="1" presId="urn:microsoft.com/office/officeart/2005/8/layout/chevron2"/>
    <dgm:cxn modelId="{42579118-05EF-47DF-B19C-E2BB5A93E734}" type="presOf" srcId="{6998F49B-64B4-4077-9AA5-C9EE711C3558}" destId="{A429476D-B9B2-4C86-9999-73E0996EEF60}" srcOrd="0" destOrd="0" presId="urn:microsoft.com/office/officeart/2005/8/layout/chevron2"/>
    <dgm:cxn modelId="{8436F672-DE3D-4D9C-8C72-18EE935B299D}" srcId="{9049C67C-5412-4F4B-8A69-2EB7C949736E}" destId="{6009101D-511D-4C73-B219-D66663EC628C}" srcOrd="0" destOrd="0" parTransId="{8293B51E-01F9-4C42-B524-6D7E74E30BD3}" sibTransId="{08E8F58C-04B9-4173-9A7D-EBA2EF60FA93}"/>
    <dgm:cxn modelId="{F12E329D-20B6-4B4E-BF86-EB41B39709D4}" srcId="{CF31C32A-9C34-4C77-95BE-57B3FA988BF9}" destId="{9049C67C-5412-4F4B-8A69-2EB7C949736E}" srcOrd="0" destOrd="0" parTransId="{D0C1D00F-3962-4F32-831F-EA5DBB832BAE}" sibTransId="{654D650E-4FAA-4541-9F60-212A27770454}"/>
    <dgm:cxn modelId="{77C395FA-F830-4262-B9B8-A3FD08191B75}" type="presParOf" srcId="{6E0F88DA-66F5-4B73-935C-824D8D61602B}" destId="{B570CCD6-AC8D-405E-9CB0-74B6EEA38421}" srcOrd="0" destOrd="0" presId="urn:microsoft.com/office/officeart/2005/8/layout/chevron2"/>
    <dgm:cxn modelId="{18A2BB97-8827-4C36-8E23-143E7C5CB4E7}" type="presParOf" srcId="{B570CCD6-AC8D-405E-9CB0-74B6EEA38421}" destId="{2D623695-D2D1-416D-AF15-654AEC5A392F}" srcOrd="0" destOrd="0" presId="urn:microsoft.com/office/officeart/2005/8/layout/chevron2"/>
    <dgm:cxn modelId="{2BAC6A7F-6735-4C0E-A0AD-AD46B7D84780}" type="presParOf" srcId="{B570CCD6-AC8D-405E-9CB0-74B6EEA38421}" destId="{8DE24309-32FF-4A9C-8039-C3169B469766}" srcOrd="1" destOrd="0" presId="urn:microsoft.com/office/officeart/2005/8/layout/chevron2"/>
    <dgm:cxn modelId="{1AFAE70C-EDA1-4794-A5E4-37D7075000C0}" type="presParOf" srcId="{6E0F88DA-66F5-4B73-935C-824D8D61602B}" destId="{89EF869D-5001-463B-A7BA-E30429B74B42}" srcOrd="1" destOrd="0" presId="urn:microsoft.com/office/officeart/2005/8/layout/chevron2"/>
    <dgm:cxn modelId="{C759CACF-AFC2-446D-977A-6E474FE23282}" type="presParOf" srcId="{6E0F88DA-66F5-4B73-935C-824D8D61602B}" destId="{49B79D75-BF7A-4AF7-80DF-DC28B11EADAB}" srcOrd="2" destOrd="0" presId="urn:microsoft.com/office/officeart/2005/8/layout/chevron2"/>
    <dgm:cxn modelId="{ACD0E96B-5638-4AAE-B0F9-F325B7F2A63A}" type="presParOf" srcId="{49B79D75-BF7A-4AF7-80DF-DC28B11EADAB}" destId="{AA4D55D4-349C-4EDD-ABF2-B33A14629906}" srcOrd="0" destOrd="0" presId="urn:microsoft.com/office/officeart/2005/8/layout/chevron2"/>
    <dgm:cxn modelId="{9F512F3C-9357-41AB-B9B1-CA4ECF682C49}" type="presParOf" srcId="{49B79D75-BF7A-4AF7-80DF-DC28B11EADAB}" destId="{A429476D-B9B2-4C86-9999-73E0996EEF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F81897-B84F-4C29-90AE-87A7C07565DF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837F53A-C309-4CAF-AE07-07271C42EBDA}">
      <dgm:prSet phldrT="[Текст]"/>
      <dgm:spPr/>
      <dgm:t>
        <a:bodyPr/>
        <a:lstStyle/>
        <a:p>
          <a:r>
            <a:rPr lang="en-US" dirty="0"/>
            <a:t>1</a:t>
          </a:r>
          <a:endParaRPr lang="ru-RU" dirty="0"/>
        </a:p>
      </dgm:t>
    </dgm:pt>
    <dgm:pt modelId="{3E4DB00A-8BA7-4E70-931B-C03613E3895C}" type="parTrans" cxnId="{B0AEE14F-E830-4C77-A9C6-5FC6B932D9E2}">
      <dgm:prSet/>
      <dgm:spPr/>
      <dgm:t>
        <a:bodyPr/>
        <a:lstStyle/>
        <a:p>
          <a:endParaRPr lang="ru-RU"/>
        </a:p>
      </dgm:t>
    </dgm:pt>
    <dgm:pt modelId="{47BB3D60-E3BF-4215-9B4C-0B77A5595E40}" type="sibTrans" cxnId="{B0AEE14F-E830-4C77-A9C6-5FC6B932D9E2}">
      <dgm:prSet/>
      <dgm:spPr/>
      <dgm:t>
        <a:bodyPr/>
        <a:lstStyle/>
        <a:p>
          <a:endParaRPr lang="ru-RU"/>
        </a:p>
      </dgm:t>
    </dgm:pt>
    <dgm:pt modelId="{93EE2DD3-DDD9-47AF-AD8C-B3C2B21CD5A7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На фото грубо выделяется центральный объект</a:t>
          </a:r>
        </a:p>
      </dgm:t>
    </dgm:pt>
    <dgm:pt modelId="{BA57A4AC-42F7-4537-A1D7-1F4604DA2C0F}" type="parTrans" cxnId="{8E90778C-45F4-4569-BB85-74B515BA8297}">
      <dgm:prSet/>
      <dgm:spPr/>
      <dgm:t>
        <a:bodyPr/>
        <a:lstStyle/>
        <a:p>
          <a:endParaRPr lang="ru-RU"/>
        </a:p>
      </dgm:t>
    </dgm:pt>
    <dgm:pt modelId="{4AEA7B66-98B6-422B-876E-159DBA25C07D}" type="sibTrans" cxnId="{8E90778C-45F4-4569-BB85-74B515BA8297}">
      <dgm:prSet/>
      <dgm:spPr/>
      <dgm:t>
        <a:bodyPr/>
        <a:lstStyle/>
        <a:p>
          <a:endParaRPr lang="ru-RU"/>
        </a:p>
      </dgm:t>
    </dgm:pt>
    <dgm:pt modelId="{3343D0E5-48BE-4303-989C-FB76A7056914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5F347BF8-BD40-49F2-B157-AAFBCEB28CF4}" type="parTrans" cxnId="{9255550D-60A5-4DA4-92BE-31824A9328B8}">
      <dgm:prSet/>
      <dgm:spPr/>
      <dgm:t>
        <a:bodyPr/>
        <a:lstStyle/>
        <a:p>
          <a:endParaRPr lang="ru-RU"/>
        </a:p>
      </dgm:t>
    </dgm:pt>
    <dgm:pt modelId="{C73693DD-BF5D-4BC9-A0BE-6F7411CBC814}" type="sibTrans" cxnId="{9255550D-60A5-4DA4-92BE-31824A9328B8}">
      <dgm:prSet/>
      <dgm:spPr/>
      <dgm:t>
        <a:bodyPr/>
        <a:lstStyle/>
        <a:p>
          <a:endParaRPr lang="ru-RU"/>
        </a:p>
      </dgm:t>
    </dgm:pt>
    <dgm:pt modelId="{9979F846-E57B-485B-9F3F-00875F49C8C6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Восстанавливаются текстуры</a:t>
          </a:r>
        </a:p>
      </dgm:t>
    </dgm:pt>
    <dgm:pt modelId="{50C937C8-BB3D-4997-B512-9012E28712DC}" type="parTrans" cxnId="{14A9ED25-1240-42BD-A1E7-D2504C5CDDE4}">
      <dgm:prSet/>
      <dgm:spPr/>
      <dgm:t>
        <a:bodyPr/>
        <a:lstStyle/>
        <a:p>
          <a:endParaRPr lang="ru-RU"/>
        </a:p>
      </dgm:t>
    </dgm:pt>
    <dgm:pt modelId="{2B7359B7-DC42-448C-A40F-713ED06A00AB}" type="sibTrans" cxnId="{14A9ED25-1240-42BD-A1E7-D2504C5CDDE4}">
      <dgm:prSet/>
      <dgm:spPr/>
      <dgm:t>
        <a:bodyPr/>
        <a:lstStyle/>
        <a:p>
          <a:endParaRPr lang="ru-RU"/>
        </a:p>
      </dgm:t>
    </dgm:pt>
    <dgm:pt modelId="{AFC28683-7F9F-5B4D-B4AE-AE312E460ADF}">
      <dgm:prSet phldrT="[Текст]"/>
      <dgm:spPr/>
      <dgm:t>
        <a:bodyPr/>
        <a:lstStyle/>
        <a:p>
          <a:r>
            <a:rPr lang="ru-RU" dirty="0"/>
            <a:t>Находятся границы объекта</a:t>
          </a:r>
        </a:p>
      </dgm:t>
    </dgm:pt>
    <dgm:pt modelId="{E68FAB22-D5E4-DD41-AB0C-A48660328D20}" type="parTrans" cxnId="{4594C9D0-E519-9348-990E-8C135AB8A3DE}">
      <dgm:prSet/>
      <dgm:spPr/>
      <dgm:t>
        <a:bodyPr/>
        <a:lstStyle/>
        <a:p>
          <a:endParaRPr lang="ru-RU"/>
        </a:p>
      </dgm:t>
    </dgm:pt>
    <dgm:pt modelId="{0A336C51-5A0C-F14A-B2B8-3A0AECFB305F}" type="sibTrans" cxnId="{4594C9D0-E519-9348-990E-8C135AB8A3DE}">
      <dgm:prSet/>
      <dgm:spPr/>
      <dgm:t>
        <a:bodyPr/>
        <a:lstStyle/>
        <a:p>
          <a:endParaRPr lang="ru-RU"/>
        </a:p>
      </dgm:t>
    </dgm:pt>
    <dgm:pt modelId="{9B6ACAAB-3770-3644-9C4F-B840554137EC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F85144C-0388-304D-A8B7-E50589B5505A}" type="parTrans" cxnId="{9D669EAC-6943-DC4E-91EF-C48F04834221}">
      <dgm:prSet/>
      <dgm:spPr/>
      <dgm:t>
        <a:bodyPr/>
        <a:lstStyle/>
        <a:p>
          <a:endParaRPr lang="ru-RU"/>
        </a:p>
      </dgm:t>
    </dgm:pt>
    <dgm:pt modelId="{4E732DD7-52B7-A14B-847B-83FC5D0A11D8}" type="sibTrans" cxnId="{9D669EAC-6943-DC4E-91EF-C48F04834221}">
      <dgm:prSet/>
      <dgm:spPr/>
      <dgm:t>
        <a:bodyPr/>
        <a:lstStyle/>
        <a:p>
          <a:endParaRPr lang="ru-RU"/>
        </a:p>
      </dgm:t>
    </dgm:pt>
    <dgm:pt modelId="{5E622FA9-AAB6-3648-8958-FF58C42A262E}">
      <dgm:prSet phldrT="[Текст]"/>
      <dgm:spPr/>
      <dgm:t>
        <a:bodyPr/>
        <a:lstStyle/>
        <a:p>
          <a:r>
            <a:rPr lang="ru-RU" dirty="0"/>
            <a:t>Формируется клетка текстуры</a:t>
          </a:r>
        </a:p>
      </dgm:t>
    </dgm:pt>
    <dgm:pt modelId="{4C55AE00-1415-1A43-BC5C-D44766A72CAE}" type="parTrans" cxnId="{7476F856-900E-9B40-932C-55F2BE795BDA}">
      <dgm:prSet/>
      <dgm:spPr/>
      <dgm:t>
        <a:bodyPr/>
        <a:lstStyle/>
        <a:p>
          <a:endParaRPr lang="ru-RU"/>
        </a:p>
      </dgm:t>
    </dgm:pt>
    <dgm:pt modelId="{141BE091-3C72-4B47-99D6-61E7B5CE1B59}" type="sibTrans" cxnId="{7476F856-900E-9B40-932C-55F2BE795BDA}">
      <dgm:prSet/>
      <dgm:spPr/>
      <dgm:t>
        <a:bodyPr/>
        <a:lstStyle/>
        <a:p>
          <a:endParaRPr lang="ru-RU"/>
        </a:p>
      </dgm:t>
    </dgm:pt>
    <dgm:pt modelId="{615E1725-0B58-4FDF-A184-0EB580E3D75C}" type="pres">
      <dgm:prSet presAssocID="{4BF81897-B84F-4C29-90AE-87A7C07565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CCCFE-7014-46EE-AEBE-93A035FF8B01}" type="pres">
      <dgm:prSet presAssocID="{D837F53A-C309-4CAF-AE07-07271C42EBDA}" presName="composite" presStyleCnt="0"/>
      <dgm:spPr/>
    </dgm:pt>
    <dgm:pt modelId="{DFC682E5-A38D-4E77-8C16-14D87349EABD}" type="pres">
      <dgm:prSet presAssocID="{D837F53A-C309-4CAF-AE07-07271C42EB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664B-E3CB-4311-8E8B-44A6C816E2B2}" type="pres">
      <dgm:prSet presAssocID="{D837F53A-C309-4CAF-AE07-07271C42EB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566B-1353-456B-A321-CF3894DAECDA}" type="pres">
      <dgm:prSet presAssocID="{47BB3D60-E3BF-4215-9B4C-0B77A5595E40}" presName="sp" presStyleCnt="0"/>
      <dgm:spPr/>
    </dgm:pt>
    <dgm:pt modelId="{6EA882C4-27C2-0E42-9455-E920ACAEABB2}" type="pres">
      <dgm:prSet presAssocID="{9B6ACAAB-3770-3644-9C4F-B840554137EC}" presName="composite" presStyleCnt="0"/>
      <dgm:spPr/>
    </dgm:pt>
    <dgm:pt modelId="{6EF699BC-E781-6346-B207-692F5B7127AD}" type="pres">
      <dgm:prSet presAssocID="{9B6ACAAB-3770-3644-9C4F-B840554137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70277-5418-E14A-938B-0CBBB0AA5A27}" type="pres">
      <dgm:prSet presAssocID="{9B6ACAAB-3770-3644-9C4F-B840554137E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5D170-D712-1040-962E-2B71FD797986}" type="pres">
      <dgm:prSet presAssocID="{4E732DD7-52B7-A14B-847B-83FC5D0A11D8}" presName="sp" presStyleCnt="0"/>
      <dgm:spPr/>
    </dgm:pt>
    <dgm:pt modelId="{D8412CFA-5000-4359-A662-12ECE8EBC222}" type="pres">
      <dgm:prSet presAssocID="{3343D0E5-48BE-4303-989C-FB76A7056914}" presName="composite" presStyleCnt="0"/>
      <dgm:spPr/>
    </dgm:pt>
    <dgm:pt modelId="{2D5A95F0-B9BF-435C-B010-D6C1E88B787B}" type="pres">
      <dgm:prSet presAssocID="{3343D0E5-48BE-4303-989C-FB76A70569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2774F-7867-4624-A49E-5AB177E955A9}" type="pres">
      <dgm:prSet presAssocID="{3343D0E5-48BE-4303-989C-FB76A70569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55550D-60A5-4DA4-92BE-31824A9328B8}" srcId="{4BF81897-B84F-4C29-90AE-87A7C07565DF}" destId="{3343D0E5-48BE-4303-989C-FB76A7056914}" srcOrd="2" destOrd="0" parTransId="{5F347BF8-BD40-49F2-B157-AAFBCEB28CF4}" sibTransId="{C73693DD-BF5D-4BC9-A0BE-6F7411CBC814}"/>
    <dgm:cxn modelId="{EA5CBF5D-B17F-40E6-A2B7-82E7E80752DE}" type="presOf" srcId="{93EE2DD3-DDD9-47AF-AD8C-B3C2B21CD5A7}" destId="{74A5664B-E3CB-4311-8E8B-44A6C816E2B2}" srcOrd="0" destOrd="0" presId="urn:microsoft.com/office/officeart/2005/8/layout/chevron2"/>
    <dgm:cxn modelId="{5533110B-EF63-594D-A9D1-F70926BEDFD9}" type="presOf" srcId="{9B6ACAAB-3770-3644-9C4F-B840554137EC}" destId="{6EF699BC-E781-6346-B207-692F5B7127AD}" srcOrd="0" destOrd="0" presId="urn:microsoft.com/office/officeart/2005/8/layout/chevron2"/>
    <dgm:cxn modelId="{4594C9D0-E519-9348-990E-8C135AB8A3DE}" srcId="{D837F53A-C309-4CAF-AE07-07271C42EBDA}" destId="{AFC28683-7F9F-5B4D-B4AE-AE312E460ADF}" srcOrd="1" destOrd="0" parTransId="{E68FAB22-D5E4-DD41-AB0C-A48660328D20}" sibTransId="{0A336C51-5A0C-F14A-B2B8-3A0AECFB305F}"/>
    <dgm:cxn modelId="{4BC788E0-EAAA-4CA0-9AC1-5624A655F048}" type="presOf" srcId="{4BF81897-B84F-4C29-90AE-87A7C07565DF}" destId="{615E1725-0B58-4FDF-A184-0EB580E3D75C}" srcOrd="0" destOrd="0" presId="urn:microsoft.com/office/officeart/2005/8/layout/chevron2"/>
    <dgm:cxn modelId="{75DD91C4-F1BA-4E4B-902F-0D6B5DD06EF9}" type="presOf" srcId="{5E622FA9-AAB6-3648-8958-FF58C42A262E}" destId="{42E70277-5418-E14A-938B-0CBBB0AA5A27}" srcOrd="0" destOrd="0" presId="urn:microsoft.com/office/officeart/2005/8/layout/chevron2"/>
    <dgm:cxn modelId="{8E90778C-45F4-4569-BB85-74B515BA8297}" srcId="{D837F53A-C309-4CAF-AE07-07271C42EBDA}" destId="{93EE2DD3-DDD9-47AF-AD8C-B3C2B21CD5A7}" srcOrd="0" destOrd="0" parTransId="{BA57A4AC-42F7-4537-A1D7-1F4604DA2C0F}" sibTransId="{4AEA7B66-98B6-422B-876E-159DBA25C07D}"/>
    <dgm:cxn modelId="{B0AEE14F-E830-4C77-A9C6-5FC6B932D9E2}" srcId="{4BF81897-B84F-4C29-90AE-87A7C07565DF}" destId="{D837F53A-C309-4CAF-AE07-07271C42EBDA}" srcOrd="0" destOrd="0" parTransId="{3E4DB00A-8BA7-4E70-931B-C03613E3895C}" sibTransId="{47BB3D60-E3BF-4215-9B4C-0B77A5595E40}"/>
    <dgm:cxn modelId="{8180E039-0930-D24D-AE86-F4CD9BD03095}" type="presOf" srcId="{AFC28683-7F9F-5B4D-B4AE-AE312E460ADF}" destId="{74A5664B-E3CB-4311-8E8B-44A6C816E2B2}" srcOrd="0" destOrd="1" presId="urn:microsoft.com/office/officeart/2005/8/layout/chevron2"/>
    <dgm:cxn modelId="{E6AFED10-E697-4A07-8BFC-4661AD3D3F3C}" type="presOf" srcId="{D837F53A-C309-4CAF-AE07-07271C42EBDA}" destId="{DFC682E5-A38D-4E77-8C16-14D87349EABD}" srcOrd="0" destOrd="0" presId="urn:microsoft.com/office/officeart/2005/8/layout/chevron2"/>
    <dgm:cxn modelId="{14A9ED25-1240-42BD-A1E7-D2504C5CDDE4}" srcId="{3343D0E5-48BE-4303-989C-FB76A7056914}" destId="{9979F846-E57B-485B-9F3F-00875F49C8C6}" srcOrd="0" destOrd="0" parTransId="{50C937C8-BB3D-4997-B512-9012E28712DC}" sibTransId="{2B7359B7-DC42-448C-A40F-713ED06A00AB}"/>
    <dgm:cxn modelId="{65F507B3-BDF5-4CDB-8445-B793C1988BBD}" type="presOf" srcId="{3343D0E5-48BE-4303-989C-FB76A7056914}" destId="{2D5A95F0-B9BF-435C-B010-D6C1E88B787B}" srcOrd="0" destOrd="0" presId="urn:microsoft.com/office/officeart/2005/8/layout/chevron2"/>
    <dgm:cxn modelId="{7476F856-900E-9B40-932C-55F2BE795BDA}" srcId="{9B6ACAAB-3770-3644-9C4F-B840554137EC}" destId="{5E622FA9-AAB6-3648-8958-FF58C42A262E}" srcOrd="0" destOrd="0" parTransId="{4C55AE00-1415-1A43-BC5C-D44766A72CAE}" sibTransId="{141BE091-3C72-4B47-99D6-61E7B5CE1B59}"/>
    <dgm:cxn modelId="{9D669EAC-6943-DC4E-91EF-C48F04834221}" srcId="{4BF81897-B84F-4C29-90AE-87A7C07565DF}" destId="{9B6ACAAB-3770-3644-9C4F-B840554137EC}" srcOrd="1" destOrd="0" parTransId="{AF85144C-0388-304D-A8B7-E50589B5505A}" sibTransId="{4E732DD7-52B7-A14B-847B-83FC5D0A11D8}"/>
    <dgm:cxn modelId="{49E22969-08E2-451D-AC19-10EE2027C52D}" type="presOf" srcId="{9979F846-E57B-485B-9F3F-00875F49C8C6}" destId="{1822774F-7867-4624-A49E-5AB177E955A9}" srcOrd="0" destOrd="0" presId="urn:microsoft.com/office/officeart/2005/8/layout/chevron2"/>
    <dgm:cxn modelId="{9805F598-0174-4E40-98B1-6E1F4CF30E3E}" type="presParOf" srcId="{615E1725-0B58-4FDF-A184-0EB580E3D75C}" destId="{263CCCFE-7014-46EE-AEBE-93A035FF8B01}" srcOrd="0" destOrd="0" presId="urn:microsoft.com/office/officeart/2005/8/layout/chevron2"/>
    <dgm:cxn modelId="{18F5D106-FFB4-4412-8943-00AA793D30CC}" type="presParOf" srcId="{263CCCFE-7014-46EE-AEBE-93A035FF8B01}" destId="{DFC682E5-A38D-4E77-8C16-14D87349EABD}" srcOrd="0" destOrd="0" presId="urn:microsoft.com/office/officeart/2005/8/layout/chevron2"/>
    <dgm:cxn modelId="{71787EB9-0861-4DCD-91E9-EAEBB9FC5434}" type="presParOf" srcId="{263CCCFE-7014-46EE-AEBE-93A035FF8B01}" destId="{74A5664B-E3CB-4311-8E8B-44A6C816E2B2}" srcOrd="1" destOrd="0" presId="urn:microsoft.com/office/officeart/2005/8/layout/chevron2"/>
    <dgm:cxn modelId="{6AF32815-DAD5-440C-9D05-A2C5F8D71642}" type="presParOf" srcId="{615E1725-0B58-4FDF-A184-0EB580E3D75C}" destId="{7162566B-1353-456B-A321-CF3894DAECDA}" srcOrd="1" destOrd="0" presId="urn:microsoft.com/office/officeart/2005/8/layout/chevron2"/>
    <dgm:cxn modelId="{1DB921B5-7160-9648-A403-FAEFBCAA7672}" type="presParOf" srcId="{615E1725-0B58-4FDF-A184-0EB580E3D75C}" destId="{6EA882C4-27C2-0E42-9455-E920ACAEABB2}" srcOrd="2" destOrd="0" presId="urn:microsoft.com/office/officeart/2005/8/layout/chevron2"/>
    <dgm:cxn modelId="{6539BFEB-B119-E743-A794-C5AB99DBEC78}" type="presParOf" srcId="{6EA882C4-27C2-0E42-9455-E920ACAEABB2}" destId="{6EF699BC-E781-6346-B207-692F5B7127AD}" srcOrd="0" destOrd="0" presId="urn:microsoft.com/office/officeart/2005/8/layout/chevron2"/>
    <dgm:cxn modelId="{7EF00EE9-9243-8F49-8FA1-EE151114C4EF}" type="presParOf" srcId="{6EA882C4-27C2-0E42-9455-E920ACAEABB2}" destId="{42E70277-5418-E14A-938B-0CBBB0AA5A27}" srcOrd="1" destOrd="0" presId="urn:microsoft.com/office/officeart/2005/8/layout/chevron2"/>
    <dgm:cxn modelId="{2DFAC717-458D-9B45-8F83-107FE265B4B7}" type="presParOf" srcId="{615E1725-0B58-4FDF-A184-0EB580E3D75C}" destId="{B7B5D170-D712-1040-962E-2B71FD797986}" srcOrd="3" destOrd="0" presId="urn:microsoft.com/office/officeart/2005/8/layout/chevron2"/>
    <dgm:cxn modelId="{1D742DB3-8ED3-4A24-80DD-E739B01135FE}" type="presParOf" srcId="{615E1725-0B58-4FDF-A184-0EB580E3D75C}" destId="{D8412CFA-5000-4359-A662-12ECE8EBC222}" srcOrd="4" destOrd="0" presId="urn:microsoft.com/office/officeart/2005/8/layout/chevron2"/>
    <dgm:cxn modelId="{4757CD48-B052-4D60-9590-5F1A55C9A439}" type="presParOf" srcId="{D8412CFA-5000-4359-A662-12ECE8EBC222}" destId="{2D5A95F0-B9BF-435C-B010-D6C1E88B787B}" srcOrd="0" destOrd="0" presId="urn:microsoft.com/office/officeart/2005/8/layout/chevron2"/>
    <dgm:cxn modelId="{75C0FCCB-2C75-4288-9C8B-47E6252E7E84}" type="presParOf" srcId="{D8412CFA-5000-4359-A662-12ECE8EBC222}" destId="{1822774F-7867-4624-A49E-5AB177E95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F81897-B84F-4C29-90AE-87A7C07565DF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837F53A-C309-4CAF-AE07-07271C42EBDA}">
      <dgm:prSet phldrT="[Текст]"/>
      <dgm:spPr/>
      <dgm:t>
        <a:bodyPr/>
        <a:lstStyle/>
        <a:p>
          <a:r>
            <a:rPr lang="en-US" dirty="0"/>
            <a:t>1</a:t>
          </a:r>
          <a:endParaRPr lang="ru-RU" dirty="0"/>
        </a:p>
      </dgm:t>
    </dgm:pt>
    <dgm:pt modelId="{3E4DB00A-8BA7-4E70-931B-C03613E3895C}" type="parTrans" cxnId="{B0AEE14F-E830-4C77-A9C6-5FC6B932D9E2}">
      <dgm:prSet/>
      <dgm:spPr/>
      <dgm:t>
        <a:bodyPr/>
        <a:lstStyle/>
        <a:p>
          <a:endParaRPr lang="ru-RU"/>
        </a:p>
      </dgm:t>
    </dgm:pt>
    <dgm:pt modelId="{47BB3D60-E3BF-4215-9B4C-0B77A5595E40}" type="sibTrans" cxnId="{B0AEE14F-E830-4C77-A9C6-5FC6B932D9E2}">
      <dgm:prSet/>
      <dgm:spPr/>
      <dgm:t>
        <a:bodyPr/>
        <a:lstStyle/>
        <a:p>
          <a:endParaRPr lang="ru-RU"/>
        </a:p>
      </dgm:t>
    </dgm:pt>
    <dgm:pt modelId="{93EE2DD3-DDD9-47AF-AD8C-B3C2B21CD5A7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Устранение искажений</a:t>
          </a:r>
        </a:p>
      </dgm:t>
    </dgm:pt>
    <dgm:pt modelId="{4AEA7B66-98B6-422B-876E-159DBA25C07D}" type="sibTrans" cxnId="{8E90778C-45F4-4569-BB85-74B515BA8297}">
      <dgm:prSet/>
      <dgm:spPr/>
      <dgm:t>
        <a:bodyPr/>
        <a:lstStyle/>
        <a:p>
          <a:endParaRPr lang="ru-RU"/>
        </a:p>
      </dgm:t>
    </dgm:pt>
    <dgm:pt modelId="{BA57A4AC-42F7-4537-A1D7-1F4604DA2C0F}" type="parTrans" cxnId="{8E90778C-45F4-4569-BB85-74B515BA8297}">
      <dgm:prSet/>
      <dgm:spPr/>
      <dgm:t>
        <a:bodyPr/>
        <a:lstStyle/>
        <a:p>
          <a:endParaRPr lang="ru-RU"/>
        </a:p>
      </dgm:t>
    </dgm:pt>
    <dgm:pt modelId="{9B6ACAAB-3770-3644-9C4F-B840554137EC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4E732DD7-52B7-A14B-847B-83FC5D0A11D8}" type="sibTrans" cxnId="{9D669EAC-6943-DC4E-91EF-C48F04834221}">
      <dgm:prSet/>
      <dgm:spPr/>
      <dgm:t>
        <a:bodyPr/>
        <a:lstStyle/>
        <a:p>
          <a:endParaRPr lang="ru-RU"/>
        </a:p>
      </dgm:t>
    </dgm:pt>
    <dgm:pt modelId="{AF85144C-0388-304D-A8B7-E50589B5505A}" type="parTrans" cxnId="{9D669EAC-6943-DC4E-91EF-C48F04834221}">
      <dgm:prSet/>
      <dgm:spPr/>
      <dgm:t>
        <a:bodyPr/>
        <a:lstStyle/>
        <a:p>
          <a:endParaRPr lang="ru-RU"/>
        </a:p>
      </dgm:t>
    </dgm:pt>
    <dgm:pt modelId="{5E622FA9-AAB6-3648-8958-FF58C42A262E}">
      <dgm:prSet phldrT="[Текст]"/>
      <dgm:spPr/>
      <dgm:t>
        <a:bodyPr/>
        <a:lstStyle/>
        <a:p>
          <a:r>
            <a:rPr lang="ru-RU" dirty="0"/>
            <a:t>Формируется облако точек по видео ряду</a:t>
          </a:r>
        </a:p>
      </dgm:t>
    </dgm:pt>
    <dgm:pt modelId="{141BE091-3C72-4B47-99D6-61E7B5CE1B59}" type="sibTrans" cxnId="{7476F856-900E-9B40-932C-55F2BE795BDA}">
      <dgm:prSet/>
      <dgm:spPr/>
      <dgm:t>
        <a:bodyPr/>
        <a:lstStyle/>
        <a:p>
          <a:endParaRPr lang="ru-RU"/>
        </a:p>
      </dgm:t>
    </dgm:pt>
    <dgm:pt modelId="{4C55AE00-1415-1A43-BC5C-D44766A72CAE}" type="parTrans" cxnId="{7476F856-900E-9B40-932C-55F2BE795BDA}">
      <dgm:prSet/>
      <dgm:spPr/>
      <dgm:t>
        <a:bodyPr/>
        <a:lstStyle/>
        <a:p>
          <a:endParaRPr lang="ru-RU"/>
        </a:p>
      </dgm:t>
    </dgm:pt>
    <dgm:pt modelId="{3343D0E5-48BE-4303-989C-FB76A7056914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C73693DD-BF5D-4BC9-A0BE-6F7411CBC814}" type="sibTrans" cxnId="{9255550D-60A5-4DA4-92BE-31824A9328B8}">
      <dgm:prSet/>
      <dgm:spPr/>
      <dgm:t>
        <a:bodyPr/>
        <a:lstStyle/>
        <a:p>
          <a:endParaRPr lang="ru-RU"/>
        </a:p>
      </dgm:t>
    </dgm:pt>
    <dgm:pt modelId="{5F347BF8-BD40-49F2-B157-AAFBCEB28CF4}" type="parTrans" cxnId="{9255550D-60A5-4DA4-92BE-31824A9328B8}">
      <dgm:prSet/>
      <dgm:spPr/>
      <dgm:t>
        <a:bodyPr/>
        <a:lstStyle/>
        <a:p>
          <a:endParaRPr lang="ru-RU"/>
        </a:p>
      </dgm:t>
    </dgm:pt>
    <dgm:pt modelId="{9979F846-E57B-485B-9F3F-00875F49C8C6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Восстанавливаются форма поверхности</a:t>
          </a:r>
        </a:p>
      </dgm:t>
    </dgm:pt>
    <dgm:pt modelId="{2B7359B7-DC42-448C-A40F-713ED06A00AB}" type="sibTrans" cxnId="{14A9ED25-1240-42BD-A1E7-D2504C5CDDE4}">
      <dgm:prSet/>
      <dgm:spPr/>
      <dgm:t>
        <a:bodyPr/>
        <a:lstStyle/>
        <a:p>
          <a:endParaRPr lang="ru-RU"/>
        </a:p>
      </dgm:t>
    </dgm:pt>
    <dgm:pt modelId="{50C937C8-BB3D-4997-B512-9012E28712DC}" type="parTrans" cxnId="{14A9ED25-1240-42BD-A1E7-D2504C5CDDE4}">
      <dgm:prSet/>
      <dgm:spPr/>
      <dgm:t>
        <a:bodyPr/>
        <a:lstStyle/>
        <a:p>
          <a:endParaRPr lang="ru-RU"/>
        </a:p>
      </dgm:t>
    </dgm:pt>
    <dgm:pt modelId="{D5385FE0-1968-2948-ABBC-1F3BDCCADC9E}">
      <dgm:prSet phldrT="[Текст]"/>
      <dgm:spPr/>
      <dgm:t>
        <a:bodyPr/>
        <a:lstStyle/>
        <a:p>
          <a:r>
            <a:rPr lang="ru-RU" dirty="0"/>
            <a:t>Выделение значимой части</a:t>
          </a:r>
        </a:p>
      </dgm:t>
    </dgm:pt>
    <dgm:pt modelId="{2D7337EE-F775-0C4B-B347-EE291ED8053A}" type="parTrans" cxnId="{B7B3189A-E61B-7F4C-99E3-324FBF7CA282}">
      <dgm:prSet/>
      <dgm:spPr/>
      <dgm:t>
        <a:bodyPr/>
        <a:lstStyle/>
        <a:p>
          <a:endParaRPr lang="ru-RU"/>
        </a:p>
      </dgm:t>
    </dgm:pt>
    <dgm:pt modelId="{EE6AB5DF-3A9F-0A43-8459-43FA40BA50E3}" type="sibTrans" cxnId="{B7B3189A-E61B-7F4C-99E3-324FBF7CA282}">
      <dgm:prSet/>
      <dgm:spPr/>
      <dgm:t>
        <a:bodyPr/>
        <a:lstStyle/>
        <a:p>
          <a:endParaRPr lang="ru-RU"/>
        </a:p>
      </dgm:t>
    </dgm:pt>
    <dgm:pt modelId="{615E1725-0B58-4FDF-A184-0EB580E3D75C}" type="pres">
      <dgm:prSet presAssocID="{4BF81897-B84F-4C29-90AE-87A7C07565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3CCCFE-7014-46EE-AEBE-93A035FF8B01}" type="pres">
      <dgm:prSet presAssocID="{D837F53A-C309-4CAF-AE07-07271C42EBDA}" presName="composite" presStyleCnt="0"/>
      <dgm:spPr/>
    </dgm:pt>
    <dgm:pt modelId="{DFC682E5-A38D-4E77-8C16-14D87349EABD}" type="pres">
      <dgm:prSet presAssocID="{D837F53A-C309-4CAF-AE07-07271C42EB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664B-E3CB-4311-8E8B-44A6C816E2B2}" type="pres">
      <dgm:prSet presAssocID="{D837F53A-C309-4CAF-AE07-07271C42EB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2566B-1353-456B-A321-CF3894DAECDA}" type="pres">
      <dgm:prSet presAssocID="{47BB3D60-E3BF-4215-9B4C-0B77A5595E40}" presName="sp" presStyleCnt="0"/>
      <dgm:spPr/>
    </dgm:pt>
    <dgm:pt modelId="{6EA882C4-27C2-0E42-9455-E920ACAEABB2}" type="pres">
      <dgm:prSet presAssocID="{9B6ACAAB-3770-3644-9C4F-B840554137EC}" presName="composite" presStyleCnt="0"/>
      <dgm:spPr/>
    </dgm:pt>
    <dgm:pt modelId="{6EF699BC-E781-6346-B207-692F5B7127AD}" type="pres">
      <dgm:prSet presAssocID="{9B6ACAAB-3770-3644-9C4F-B840554137E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70277-5418-E14A-938B-0CBBB0AA5A27}" type="pres">
      <dgm:prSet presAssocID="{9B6ACAAB-3770-3644-9C4F-B840554137E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5D170-D712-1040-962E-2B71FD797986}" type="pres">
      <dgm:prSet presAssocID="{4E732DD7-52B7-A14B-847B-83FC5D0A11D8}" presName="sp" presStyleCnt="0"/>
      <dgm:spPr/>
    </dgm:pt>
    <dgm:pt modelId="{D8412CFA-5000-4359-A662-12ECE8EBC222}" type="pres">
      <dgm:prSet presAssocID="{3343D0E5-48BE-4303-989C-FB76A7056914}" presName="composite" presStyleCnt="0"/>
      <dgm:spPr/>
    </dgm:pt>
    <dgm:pt modelId="{2D5A95F0-B9BF-435C-B010-D6C1E88B787B}" type="pres">
      <dgm:prSet presAssocID="{3343D0E5-48BE-4303-989C-FB76A705691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2774F-7867-4624-A49E-5AB177E955A9}" type="pres">
      <dgm:prSet presAssocID="{3343D0E5-48BE-4303-989C-FB76A705691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B3189A-E61B-7F4C-99E3-324FBF7CA282}" srcId="{D837F53A-C309-4CAF-AE07-07271C42EBDA}" destId="{D5385FE0-1968-2948-ABBC-1F3BDCCADC9E}" srcOrd="1" destOrd="0" parTransId="{2D7337EE-F775-0C4B-B347-EE291ED8053A}" sibTransId="{EE6AB5DF-3A9F-0A43-8459-43FA40BA50E3}"/>
    <dgm:cxn modelId="{9255550D-60A5-4DA4-92BE-31824A9328B8}" srcId="{4BF81897-B84F-4C29-90AE-87A7C07565DF}" destId="{3343D0E5-48BE-4303-989C-FB76A7056914}" srcOrd="2" destOrd="0" parTransId="{5F347BF8-BD40-49F2-B157-AAFBCEB28CF4}" sibTransId="{C73693DD-BF5D-4BC9-A0BE-6F7411CBC814}"/>
    <dgm:cxn modelId="{EA5CBF5D-B17F-40E6-A2B7-82E7E80752DE}" type="presOf" srcId="{93EE2DD3-DDD9-47AF-AD8C-B3C2B21CD5A7}" destId="{74A5664B-E3CB-4311-8E8B-44A6C816E2B2}" srcOrd="0" destOrd="0" presId="urn:microsoft.com/office/officeart/2005/8/layout/chevron2"/>
    <dgm:cxn modelId="{D5A0DB0C-D76F-474F-820D-CAE18E80C1F9}" type="presOf" srcId="{D5385FE0-1968-2948-ABBC-1F3BDCCADC9E}" destId="{74A5664B-E3CB-4311-8E8B-44A6C816E2B2}" srcOrd="0" destOrd="1" presId="urn:microsoft.com/office/officeart/2005/8/layout/chevron2"/>
    <dgm:cxn modelId="{5533110B-EF63-594D-A9D1-F70926BEDFD9}" type="presOf" srcId="{9B6ACAAB-3770-3644-9C4F-B840554137EC}" destId="{6EF699BC-E781-6346-B207-692F5B7127AD}" srcOrd="0" destOrd="0" presId="urn:microsoft.com/office/officeart/2005/8/layout/chevron2"/>
    <dgm:cxn modelId="{4BC788E0-EAAA-4CA0-9AC1-5624A655F048}" type="presOf" srcId="{4BF81897-B84F-4C29-90AE-87A7C07565DF}" destId="{615E1725-0B58-4FDF-A184-0EB580E3D75C}" srcOrd="0" destOrd="0" presId="urn:microsoft.com/office/officeart/2005/8/layout/chevron2"/>
    <dgm:cxn modelId="{75DD91C4-F1BA-4E4B-902F-0D6B5DD06EF9}" type="presOf" srcId="{5E622FA9-AAB6-3648-8958-FF58C42A262E}" destId="{42E70277-5418-E14A-938B-0CBBB0AA5A27}" srcOrd="0" destOrd="0" presId="urn:microsoft.com/office/officeart/2005/8/layout/chevron2"/>
    <dgm:cxn modelId="{8E90778C-45F4-4569-BB85-74B515BA8297}" srcId="{D837F53A-C309-4CAF-AE07-07271C42EBDA}" destId="{93EE2DD3-DDD9-47AF-AD8C-B3C2B21CD5A7}" srcOrd="0" destOrd="0" parTransId="{BA57A4AC-42F7-4537-A1D7-1F4604DA2C0F}" sibTransId="{4AEA7B66-98B6-422B-876E-159DBA25C07D}"/>
    <dgm:cxn modelId="{B0AEE14F-E830-4C77-A9C6-5FC6B932D9E2}" srcId="{4BF81897-B84F-4C29-90AE-87A7C07565DF}" destId="{D837F53A-C309-4CAF-AE07-07271C42EBDA}" srcOrd="0" destOrd="0" parTransId="{3E4DB00A-8BA7-4E70-931B-C03613E3895C}" sibTransId="{47BB3D60-E3BF-4215-9B4C-0B77A5595E40}"/>
    <dgm:cxn modelId="{E6AFED10-E697-4A07-8BFC-4661AD3D3F3C}" type="presOf" srcId="{D837F53A-C309-4CAF-AE07-07271C42EBDA}" destId="{DFC682E5-A38D-4E77-8C16-14D87349EABD}" srcOrd="0" destOrd="0" presId="urn:microsoft.com/office/officeart/2005/8/layout/chevron2"/>
    <dgm:cxn modelId="{14A9ED25-1240-42BD-A1E7-D2504C5CDDE4}" srcId="{3343D0E5-48BE-4303-989C-FB76A7056914}" destId="{9979F846-E57B-485B-9F3F-00875F49C8C6}" srcOrd="0" destOrd="0" parTransId="{50C937C8-BB3D-4997-B512-9012E28712DC}" sibTransId="{2B7359B7-DC42-448C-A40F-713ED06A00AB}"/>
    <dgm:cxn modelId="{65F507B3-BDF5-4CDB-8445-B793C1988BBD}" type="presOf" srcId="{3343D0E5-48BE-4303-989C-FB76A7056914}" destId="{2D5A95F0-B9BF-435C-B010-D6C1E88B787B}" srcOrd="0" destOrd="0" presId="urn:microsoft.com/office/officeart/2005/8/layout/chevron2"/>
    <dgm:cxn modelId="{7476F856-900E-9B40-932C-55F2BE795BDA}" srcId="{9B6ACAAB-3770-3644-9C4F-B840554137EC}" destId="{5E622FA9-AAB6-3648-8958-FF58C42A262E}" srcOrd="0" destOrd="0" parTransId="{4C55AE00-1415-1A43-BC5C-D44766A72CAE}" sibTransId="{141BE091-3C72-4B47-99D6-61E7B5CE1B59}"/>
    <dgm:cxn modelId="{9D669EAC-6943-DC4E-91EF-C48F04834221}" srcId="{4BF81897-B84F-4C29-90AE-87A7C07565DF}" destId="{9B6ACAAB-3770-3644-9C4F-B840554137EC}" srcOrd="1" destOrd="0" parTransId="{AF85144C-0388-304D-A8B7-E50589B5505A}" sibTransId="{4E732DD7-52B7-A14B-847B-83FC5D0A11D8}"/>
    <dgm:cxn modelId="{49E22969-08E2-451D-AC19-10EE2027C52D}" type="presOf" srcId="{9979F846-E57B-485B-9F3F-00875F49C8C6}" destId="{1822774F-7867-4624-A49E-5AB177E955A9}" srcOrd="0" destOrd="0" presId="urn:microsoft.com/office/officeart/2005/8/layout/chevron2"/>
    <dgm:cxn modelId="{9805F598-0174-4E40-98B1-6E1F4CF30E3E}" type="presParOf" srcId="{615E1725-0B58-4FDF-A184-0EB580E3D75C}" destId="{263CCCFE-7014-46EE-AEBE-93A035FF8B01}" srcOrd="0" destOrd="0" presId="urn:microsoft.com/office/officeart/2005/8/layout/chevron2"/>
    <dgm:cxn modelId="{18F5D106-FFB4-4412-8943-00AA793D30CC}" type="presParOf" srcId="{263CCCFE-7014-46EE-AEBE-93A035FF8B01}" destId="{DFC682E5-A38D-4E77-8C16-14D87349EABD}" srcOrd="0" destOrd="0" presId="urn:microsoft.com/office/officeart/2005/8/layout/chevron2"/>
    <dgm:cxn modelId="{71787EB9-0861-4DCD-91E9-EAEBB9FC5434}" type="presParOf" srcId="{263CCCFE-7014-46EE-AEBE-93A035FF8B01}" destId="{74A5664B-E3CB-4311-8E8B-44A6C816E2B2}" srcOrd="1" destOrd="0" presId="urn:microsoft.com/office/officeart/2005/8/layout/chevron2"/>
    <dgm:cxn modelId="{6AF32815-DAD5-440C-9D05-A2C5F8D71642}" type="presParOf" srcId="{615E1725-0B58-4FDF-A184-0EB580E3D75C}" destId="{7162566B-1353-456B-A321-CF3894DAECDA}" srcOrd="1" destOrd="0" presId="urn:microsoft.com/office/officeart/2005/8/layout/chevron2"/>
    <dgm:cxn modelId="{1DB921B5-7160-9648-A403-FAEFBCAA7672}" type="presParOf" srcId="{615E1725-0B58-4FDF-A184-0EB580E3D75C}" destId="{6EA882C4-27C2-0E42-9455-E920ACAEABB2}" srcOrd="2" destOrd="0" presId="urn:microsoft.com/office/officeart/2005/8/layout/chevron2"/>
    <dgm:cxn modelId="{6539BFEB-B119-E743-A794-C5AB99DBEC78}" type="presParOf" srcId="{6EA882C4-27C2-0E42-9455-E920ACAEABB2}" destId="{6EF699BC-E781-6346-B207-692F5B7127AD}" srcOrd="0" destOrd="0" presId="urn:microsoft.com/office/officeart/2005/8/layout/chevron2"/>
    <dgm:cxn modelId="{7EF00EE9-9243-8F49-8FA1-EE151114C4EF}" type="presParOf" srcId="{6EA882C4-27C2-0E42-9455-E920ACAEABB2}" destId="{42E70277-5418-E14A-938B-0CBBB0AA5A27}" srcOrd="1" destOrd="0" presId="urn:microsoft.com/office/officeart/2005/8/layout/chevron2"/>
    <dgm:cxn modelId="{2DFAC717-458D-9B45-8F83-107FE265B4B7}" type="presParOf" srcId="{615E1725-0B58-4FDF-A184-0EB580E3D75C}" destId="{B7B5D170-D712-1040-962E-2B71FD797986}" srcOrd="3" destOrd="0" presId="urn:microsoft.com/office/officeart/2005/8/layout/chevron2"/>
    <dgm:cxn modelId="{1D742DB3-8ED3-4A24-80DD-E739B01135FE}" type="presParOf" srcId="{615E1725-0B58-4FDF-A184-0EB580E3D75C}" destId="{D8412CFA-5000-4359-A662-12ECE8EBC222}" srcOrd="4" destOrd="0" presId="urn:microsoft.com/office/officeart/2005/8/layout/chevron2"/>
    <dgm:cxn modelId="{4757CD48-B052-4D60-9590-5F1A55C9A439}" type="presParOf" srcId="{D8412CFA-5000-4359-A662-12ECE8EBC222}" destId="{2D5A95F0-B9BF-435C-B010-D6C1E88B787B}" srcOrd="0" destOrd="0" presId="urn:microsoft.com/office/officeart/2005/8/layout/chevron2"/>
    <dgm:cxn modelId="{75C0FCCB-2C75-4288-9C8B-47E6252E7E84}" type="presParOf" srcId="{D8412CFA-5000-4359-A662-12ECE8EBC222}" destId="{1822774F-7867-4624-A49E-5AB177E955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23695-D2D1-416D-AF15-654AEC5A392F}">
      <dsp:nvSpPr>
        <dsp:cNvPr id="0" name=""/>
        <dsp:cNvSpPr/>
      </dsp:nvSpPr>
      <dsp:spPr>
        <a:xfrm rot="5400000">
          <a:off x="-352665" y="352856"/>
          <a:ext cx="2351101" cy="1645771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Предобработка</a:t>
          </a:r>
        </a:p>
      </dsp:txBody>
      <dsp:txXfrm rot="-5400000">
        <a:off x="1" y="823077"/>
        <a:ext cx="1645771" cy="705330"/>
      </dsp:txXfrm>
    </dsp:sp>
    <dsp:sp modelId="{8DE24309-32FF-4A9C-8039-C3169B469766}">
      <dsp:nvSpPr>
        <dsp:cNvPr id="0" name=""/>
        <dsp:cNvSpPr/>
      </dsp:nvSpPr>
      <dsp:spPr>
        <a:xfrm rot="5400000">
          <a:off x="2433677" y="-787715"/>
          <a:ext cx="1528216" cy="3104028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Выделение</a:t>
          </a:r>
          <a:r>
            <a:rPr lang="ru-RU" sz="2300" kern="1200" baseline="0" dirty="0"/>
            <a:t> контуров на абрисах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Формирование базы контуров</a:t>
          </a:r>
        </a:p>
      </dsp:txBody>
      <dsp:txXfrm rot="-5400000">
        <a:off x="1645772" y="74791"/>
        <a:ext cx="3029427" cy="1379014"/>
      </dsp:txXfrm>
    </dsp:sp>
    <dsp:sp modelId="{AA4D55D4-349C-4EDD-ABF2-B33A14629906}">
      <dsp:nvSpPr>
        <dsp:cNvPr id="0" name=""/>
        <dsp:cNvSpPr/>
      </dsp:nvSpPr>
      <dsp:spPr>
        <a:xfrm rot="5400000">
          <a:off x="-352665" y="2418855"/>
          <a:ext cx="2351101" cy="1645771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Восстановление камней</a:t>
          </a:r>
        </a:p>
      </dsp:txBody>
      <dsp:txXfrm rot="-5400000">
        <a:off x="1" y="2889076"/>
        <a:ext cx="1645771" cy="705330"/>
      </dsp:txXfrm>
    </dsp:sp>
    <dsp:sp modelId="{A429476D-B9B2-4C86-9999-73E0996EEF60}">
      <dsp:nvSpPr>
        <dsp:cNvPr id="0" name=""/>
        <dsp:cNvSpPr/>
      </dsp:nvSpPr>
      <dsp:spPr>
        <a:xfrm rot="5400000">
          <a:off x="2433677" y="1278283"/>
          <a:ext cx="1528216" cy="3104028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Выбор</a:t>
          </a:r>
          <a:r>
            <a:rPr lang="ru-RU" sz="2300" kern="1200" baseline="0" dirty="0"/>
            <a:t> пары контуров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/>
            <a:t>Восстановление 3</a:t>
          </a:r>
          <a:r>
            <a:rPr lang="en-US" sz="2300" kern="1200" dirty="0"/>
            <a:t>D</a:t>
          </a:r>
          <a:r>
            <a:rPr lang="ru-RU" sz="2300" kern="1200" dirty="0"/>
            <a:t> модели камня</a:t>
          </a:r>
        </a:p>
      </dsp:txBody>
      <dsp:txXfrm rot="-5400000">
        <a:off x="1645772" y="2140790"/>
        <a:ext cx="3029427" cy="1379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82E5-A38D-4E77-8C16-14D87349EABD}">
      <dsp:nvSpPr>
        <dsp:cNvPr id="0" name=""/>
        <dsp:cNvSpPr/>
      </dsp:nvSpPr>
      <dsp:spPr>
        <a:xfrm rot="5400000">
          <a:off x="-264511" y="265346"/>
          <a:ext cx="1763408" cy="12343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</a:t>
          </a:r>
          <a:endParaRPr lang="ru-RU" sz="3400" kern="1200" dirty="0"/>
        </a:p>
      </dsp:txBody>
      <dsp:txXfrm rot="-5400000">
        <a:off x="1" y="618028"/>
        <a:ext cx="1234385" cy="529023"/>
      </dsp:txXfrm>
    </dsp:sp>
    <dsp:sp modelId="{74A5664B-E3CB-4311-8E8B-44A6C816E2B2}">
      <dsp:nvSpPr>
        <dsp:cNvPr id="0" name=""/>
        <dsp:cNvSpPr/>
      </dsp:nvSpPr>
      <dsp:spPr>
        <a:xfrm rot="5400000">
          <a:off x="2352026" y="-1116805"/>
          <a:ext cx="1146215" cy="338149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kern="1200" dirty="0"/>
            <a:t>На фото грубо выделяется центральный объект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Находятся границы объекта</a:t>
          </a:r>
        </a:p>
      </dsp:txBody>
      <dsp:txXfrm rot="-5400000">
        <a:off x="1234385" y="56790"/>
        <a:ext cx="3325543" cy="1034307"/>
      </dsp:txXfrm>
    </dsp:sp>
    <dsp:sp modelId="{6EF699BC-E781-6346-B207-692F5B7127AD}">
      <dsp:nvSpPr>
        <dsp:cNvPr id="0" name=""/>
        <dsp:cNvSpPr/>
      </dsp:nvSpPr>
      <dsp:spPr>
        <a:xfrm rot="5400000">
          <a:off x="-264511" y="1836245"/>
          <a:ext cx="1763408" cy="12343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2</a:t>
          </a:r>
        </a:p>
      </dsp:txBody>
      <dsp:txXfrm rot="-5400000">
        <a:off x="1" y="2188927"/>
        <a:ext cx="1234385" cy="529023"/>
      </dsp:txXfrm>
    </dsp:sp>
    <dsp:sp modelId="{42E70277-5418-E14A-938B-0CBBB0AA5A27}">
      <dsp:nvSpPr>
        <dsp:cNvPr id="0" name=""/>
        <dsp:cNvSpPr/>
      </dsp:nvSpPr>
      <dsp:spPr>
        <a:xfrm rot="5400000">
          <a:off x="2352026" y="454092"/>
          <a:ext cx="1146215" cy="338149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Формируется клетка текстуры</a:t>
          </a:r>
        </a:p>
      </dsp:txBody>
      <dsp:txXfrm rot="-5400000">
        <a:off x="1234385" y="1627687"/>
        <a:ext cx="3325543" cy="1034307"/>
      </dsp:txXfrm>
    </dsp:sp>
    <dsp:sp modelId="{2D5A95F0-B9BF-435C-B010-D6C1E88B787B}">
      <dsp:nvSpPr>
        <dsp:cNvPr id="0" name=""/>
        <dsp:cNvSpPr/>
      </dsp:nvSpPr>
      <dsp:spPr>
        <a:xfrm rot="5400000">
          <a:off x="-264511" y="3407143"/>
          <a:ext cx="1763408" cy="1234385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/>
            <a:t>3</a:t>
          </a:r>
        </a:p>
      </dsp:txBody>
      <dsp:txXfrm rot="-5400000">
        <a:off x="1" y="3759825"/>
        <a:ext cx="1234385" cy="529023"/>
      </dsp:txXfrm>
    </dsp:sp>
    <dsp:sp modelId="{1822774F-7867-4624-A49E-5AB177E955A9}">
      <dsp:nvSpPr>
        <dsp:cNvPr id="0" name=""/>
        <dsp:cNvSpPr/>
      </dsp:nvSpPr>
      <dsp:spPr>
        <a:xfrm rot="5400000">
          <a:off x="2352026" y="2024991"/>
          <a:ext cx="1146215" cy="338149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kern="1200" dirty="0"/>
            <a:t>Восстанавливаются текстуры</a:t>
          </a:r>
        </a:p>
      </dsp:txBody>
      <dsp:txXfrm rot="-5400000">
        <a:off x="1234385" y="3198586"/>
        <a:ext cx="3325543" cy="10343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82E5-A38D-4E77-8C16-14D87349EABD}">
      <dsp:nvSpPr>
        <dsp:cNvPr id="0" name=""/>
        <dsp:cNvSpPr/>
      </dsp:nvSpPr>
      <dsp:spPr>
        <a:xfrm rot="5400000">
          <a:off x="-242309" y="243239"/>
          <a:ext cx="1615395" cy="11307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1</a:t>
          </a:r>
          <a:endParaRPr lang="ru-RU" sz="3100" kern="1200" dirty="0"/>
        </a:p>
      </dsp:txBody>
      <dsp:txXfrm rot="-5400000">
        <a:off x="1" y="566319"/>
        <a:ext cx="1130777" cy="484618"/>
      </dsp:txXfrm>
    </dsp:sp>
    <dsp:sp modelId="{74A5664B-E3CB-4311-8E8B-44A6C816E2B2}">
      <dsp:nvSpPr>
        <dsp:cNvPr id="0" name=""/>
        <dsp:cNvSpPr/>
      </dsp:nvSpPr>
      <dsp:spPr>
        <a:xfrm rot="5400000">
          <a:off x="1895662" y="-763954"/>
          <a:ext cx="1050007" cy="25797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700" kern="1200" dirty="0"/>
            <a:t>Устранение искажений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Выделение значимой части</a:t>
          </a:r>
        </a:p>
      </dsp:txBody>
      <dsp:txXfrm rot="-5400000">
        <a:off x="1130778" y="52187"/>
        <a:ext cx="2528520" cy="947493"/>
      </dsp:txXfrm>
    </dsp:sp>
    <dsp:sp modelId="{6EF699BC-E781-6346-B207-692F5B7127AD}">
      <dsp:nvSpPr>
        <dsp:cNvPr id="0" name=""/>
        <dsp:cNvSpPr/>
      </dsp:nvSpPr>
      <dsp:spPr>
        <a:xfrm rot="5400000">
          <a:off x="-242309" y="1664294"/>
          <a:ext cx="1615395" cy="11307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2</a:t>
          </a:r>
        </a:p>
      </dsp:txBody>
      <dsp:txXfrm rot="-5400000">
        <a:off x="1" y="1987374"/>
        <a:ext cx="1130777" cy="484618"/>
      </dsp:txXfrm>
    </dsp:sp>
    <dsp:sp modelId="{42E70277-5418-E14A-938B-0CBBB0AA5A27}">
      <dsp:nvSpPr>
        <dsp:cNvPr id="0" name=""/>
        <dsp:cNvSpPr/>
      </dsp:nvSpPr>
      <dsp:spPr>
        <a:xfrm rot="5400000">
          <a:off x="1895662" y="657100"/>
          <a:ext cx="1050007" cy="25797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Формируется облако точек по видео ряду</a:t>
          </a:r>
        </a:p>
      </dsp:txBody>
      <dsp:txXfrm rot="-5400000">
        <a:off x="1130778" y="1473242"/>
        <a:ext cx="2528520" cy="947493"/>
      </dsp:txXfrm>
    </dsp:sp>
    <dsp:sp modelId="{2D5A95F0-B9BF-435C-B010-D6C1E88B787B}">
      <dsp:nvSpPr>
        <dsp:cNvPr id="0" name=""/>
        <dsp:cNvSpPr/>
      </dsp:nvSpPr>
      <dsp:spPr>
        <a:xfrm rot="5400000">
          <a:off x="-242309" y="3085349"/>
          <a:ext cx="1615395" cy="113077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3</a:t>
          </a:r>
        </a:p>
      </dsp:txBody>
      <dsp:txXfrm rot="-5400000">
        <a:off x="1" y="3408429"/>
        <a:ext cx="1130777" cy="484618"/>
      </dsp:txXfrm>
    </dsp:sp>
    <dsp:sp modelId="{1822774F-7867-4624-A49E-5AB177E955A9}">
      <dsp:nvSpPr>
        <dsp:cNvPr id="0" name=""/>
        <dsp:cNvSpPr/>
      </dsp:nvSpPr>
      <dsp:spPr>
        <a:xfrm rot="5400000">
          <a:off x="1895662" y="2078155"/>
          <a:ext cx="1050007" cy="2579777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700" kern="1200" dirty="0"/>
            <a:t>Восстанавливаются форма поверхности</a:t>
          </a:r>
        </a:p>
      </dsp:txBody>
      <dsp:txXfrm rot="-5400000">
        <a:off x="1130778" y="2894297"/>
        <a:ext cx="2528520" cy="947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01933-2F00-4A0A-A2D6-5385B4E31472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6750-D6F2-4A57-9434-852740D61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07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описали следующие 5 классов.</a:t>
            </a:r>
          </a:p>
          <a:p>
            <a:r>
              <a:rPr lang="ru-RU" dirty="0" smtClean="0"/>
              <a:t>Типичная области применения (1) банковское дело,</a:t>
            </a:r>
            <a:r>
              <a:rPr lang="ru-RU" baseline="0" dirty="0" smtClean="0"/>
              <a:t> (2) промышленные приложения, (3) характерно для плохо формализованных сфер, гуманитарной сферы и искусства, например археологии, (4) класс, </a:t>
            </a:r>
            <a:r>
              <a:rPr lang="ru-RU" baseline="0" dirty="0" err="1" smtClean="0"/>
              <a:t>несе</a:t>
            </a:r>
            <a:r>
              <a:rPr lang="ru-RU" baseline="0" dirty="0" smtClean="0"/>
              <a:t> в себе некоторые особенности предыдущих двух классов, имеет очень важные особенности с точки зрения интеллектуального анализа данных и получения новых знаний в предметной области, (5) задачи могут возникать как на фоне сложных процедур обработки данных, так и при пропуске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C2135-9E44-4765-A20A-029116F26E6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170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Математический анализ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функции многих переменных и ряды Фурье; Математический анализ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элементы функционального анализа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62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2C539-D2AA-42BB-9DB2-01C91D0B00A3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58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 теоремой CAP эти пять типов, которые мы определили ранее, можно классифицировать следующим образом.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C2135-9E44-4765-A20A-029116F26E6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74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17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ru-RU" altLang="ru-RU"/>
              <a:t>ПМ-ПУ СПбГУ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ru-RU" altLang="ru-RU"/>
              <a:t>« </a:t>
            </a:r>
            <a:fld id="{F80C73CF-3E8B-4996-BF08-F49FD08DEE96}" type="slidenum">
              <a:rPr lang="ru-RU" altLang="ru-RU"/>
              <a:pPr/>
              <a:t>18</a:t>
            </a:fld>
            <a:r>
              <a:rPr lang="ru-RU" altLang="ru-RU"/>
              <a:t> »</a:t>
            </a: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4343400"/>
            <a:ext cx="6653212" cy="5124450"/>
          </a:xfrm>
          <a:noFill/>
        </p:spPr>
        <p:txBody>
          <a:bodyPr/>
          <a:lstStyle/>
          <a:p>
            <a:pPr indent="266700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499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Абрис группы объектов фрагментируется на набор замкнутых контуров с фильтрацией пометок и текста. По паре контуров выбираемых пользователем формируется трехмерная модель камня.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15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единственной фотографии пользователя можно построить материал поверхности, готовый для использования в современных системах визуализации. Программа строит карты: рассеивания, нормалей, неровностей, затенения, отражения.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шиги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алгоритма сегментации изображения</a:t>
            </a:r>
          </a:p>
          <a:p>
            <a:pPr marL="228600" indent="-228600"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SLIC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разделяет изображение на большое количество равномерно распределенных сегментов –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суперпикселей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взвешенный граф смежности регионов изображения, где вес каждого ребра характеризует близость средних цветов смежных регионов</a:t>
            </a:r>
          </a:p>
          <a:p>
            <a:pPr marL="228600" indent="-228600"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удаляются все участки переднего и заднего плана, связанные с основным массивом вершин менее, чем двумя рёбрами</a:t>
            </a:r>
            <a:endParaRPr lang="ru-RU" b="0" dirty="0">
              <a:effectLst/>
            </a:endParaRPr>
          </a:p>
          <a:p>
            <a:r>
              <a:rPr lang="ru-RU" dirty="0"/>
              <a:t>Основные </a:t>
            </a:r>
            <a:r>
              <a:rPr lang="ru-RU" dirty="0" err="1"/>
              <a:t>шиги</a:t>
            </a:r>
            <a:r>
              <a:rPr lang="ru-RU" dirty="0"/>
              <a:t> воссоздания текстур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Карта нормалей (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map)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 рельеф поверхности вычисляется как значение оператора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Собеля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карты рассеивания.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Карта высот (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 map)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Она строится на основе карты нормалей алгоритмом </a:t>
            </a:r>
            <a:r>
              <a:rPr lang="en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AwesomeBump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Карта затенения (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 occlusion map)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 тени, создаваемые мелкими деталями поверхности. Для построения карты используется вариация широко известной техники 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SSAO,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использующая карты высот и нормалей.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Карта отражений (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Specular map)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 интенсивность отражения света поверхностью. Вычисляется как разница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Гауссиана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ранее построенной карты рассеивания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единственной фотографии пользователя можно построить материал поверхности, готовый для использования в современных системах визуализации. Программа строит карты: рассеивания, нормалей, неровностей, затенения, отражения.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Основные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шиги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алгоритма сегментации изображения</a:t>
            </a:r>
          </a:p>
          <a:p>
            <a:pPr marL="228600" indent="-228600"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 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SLIC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разделяет изображение на большое количество равномерно распределенных сегментов –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суперпикселей</a:t>
            </a: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взвешенный граф смежности регионов изображения, где вес каждого ребра характеризует близость средних цветов смежных регионов</a:t>
            </a:r>
          </a:p>
          <a:p>
            <a:pPr marL="228600" indent="-228600">
              <a:buAutoNum type="arabicPeriod"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удаляются все участки переднего и заднего плана, связанные с основным массивом вершин менее, чем двумя рёбрами</a:t>
            </a:r>
            <a:endParaRPr lang="ru-RU" b="0" dirty="0">
              <a:effectLst/>
            </a:endParaRPr>
          </a:p>
          <a:p>
            <a:r>
              <a:rPr lang="ru-RU" dirty="0"/>
              <a:t>Основные </a:t>
            </a:r>
            <a:r>
              <a:rPr lang="ru-RU" dirty="0" err="1"/>
              <a:t>шиги</a:t>
            </a:r>
            <a:r>
              <a:rPr lang="ru-RU" dirty="0"/>
              <a:t> воссоздания текстур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Карта нормалей (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 map)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 рельеф поверхности вычисляется как значение оператора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Собеля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карты рассеивания.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Карта высот (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 map)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Она строится на основе карты нормалей алгоритмом </a:t>
            </a:r>
            <a:r>
              <a:rPr lang="en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AwesomeBump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Карта затенения (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Ambient occlusion map)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 тени, создаваемые мелкими деталями поверхности. Для построения карты используется вариация широко известной техники 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SSAO,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использующая карты высот и нормалей.</a:t>
            </a:r>
          </a:p>
          <a:p>
            <a:pPr rtl="0" fontAlgn="base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Карта отражений (</a:t>
            </a:r>
            <a:r>
              <a:rPr lang="e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Specular map) -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описывает интенсивность отражения света поверхностью. Вычисляется как разница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Гауссиана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ранее построенной карты рассеивания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47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Прямые в видео записи выпрямляются, выделяется регион интереса без искажений доступный на протяжении всего видео, строится облако точек, по нему восстанавливается форма поверхности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6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Был создан инструментарий восстанавливающий стены по набору камней, указанному шаблону (произвольный или шахматная клетка), высоте, и траектории кривой. Разработка позволяет строить стены по двум кривым описывающим верхнюю и нижнюю границу, а так же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D7599-D370-4ABF-BD0A-1BED5BC5FDB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4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4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4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615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1371" y="356660"/>
            <a:ext cx="4814325" cy="562073"/>
          </a:xfrm>
        </p:spPr>
        <p:txBody>
          <a:bodyPr>
            <a:noAutofit/>
          </a:bodyPr>
          <a:lstStyle>
            <a:lvl1pPr algn="l">
              <a:defRPr sz="3733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Title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27381" y="6213309"/>
            <a:ext cx="2016224" cy="288032"/>
          </a:xfrm>
        </p:spPr>
        <p:txBody>
          <a:bodyPr/>
          <a:lstStyle>
            <a:lvl1pPr algn="l">
              <a:defRPr/>
            </a:lvl1pPr>
          </a:lstStyle>
          <a:p>
            <a:fld id="{CB07D4DF-2351-4A60-A90B-60ED82532F7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0608502" y="6117299"/>
            <a:ext cx="1429191" cy="48005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5E707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aseline="0" dirty="0">
                <a:solidFill>
                  <a:schemeClr val="bg1"/>
                </a:solidFill>
              </a:rPr>
              <a:t>spbu.ru</a:t>
            </a:r>
            <a:endParaRPr lang="ru-RU" sz="2400" baseline="0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31371" y="1412776"/>
            <a:ext cx="5384800" cy="4416491"/>
          </a:xfrm>
          <a:solidFill>
            <a:srgbClr val="5E7076">
              <a:alpha val="41176"/>
            </a:srgb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3733">
                <a:solidFill>
                  <a:schemeClr val="bg1"/>
                </a:solidFill>
              </a:defRPr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/>
              <a:t>фото</a:t>
            </a:r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6096000" y="1412776"/>
            <a:ext cx="5760640" cy="451250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E707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08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2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8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6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1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5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93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2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4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2B93D-B575-406C-BF75-9EF457D91607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5869F-F535-4642-8E52-A81E51216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0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jpe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.xml"/><Relationship Id="rId9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6.png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41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40.jpeg"/><Relationship Id="rId9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ocratify.net/quotes/lutsii-annei-senek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357" y="354495"/>
            <a:ext cx="56380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latin typeface="+mj-lt"/>
                <a:ea typeface="+mj-ea"/>
                <a:cs typeface="+mj-cs"/>
              </a:rPr>
              <a:t>Теоремы теории чисел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5740" y="1736035"/>
            <a:ext cx="3770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Малая теорема Ферма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10540" y="1792356"/>
                <a:ext cx="716927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−целое число, не деля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щееся на простое число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тогда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делится на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540" y="1792356"/>
                <a:ext cx="7169270" cy="738664"/>
              </a:xfrm>
              <a:prstGeom prst="rect">
                <a:avLst/>
              </a:prstGeom>
              <a:blipFill>
                <a:blip r:embed="rId2"/>
                <a:stretch>
                  <a:fillRect l="-85" b="-12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1768" y="3581211"/>
            <a:ext cx="3907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Теорема Ферма-Эйлера</a:t>
            </a:r>
            <a:endParaRPr lang="ru-RU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35219" y="3682401"/>
                <a:ext cx="53080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19" y="3682401"/>
                <a:ext cx="5308056" cy="369332"/>
              </a:xfrm>
              <a:prstGeom prst="rect">
                <a:avLst/>
              </a:prstGeom>
              <a:blipFill>
                <a:blip r:embed="rId3"/>
                <a:stretch>
                  <a:fillRect l="-91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185306" y="4917999"/>
            <a:ext cx="7402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Применяются в алгоритме </a:t>
            </a:r>
            <a:r>
              <a:rPr lang="en-US" sz="2800" b="1" i="1" dirty="0" smtClean="0"/>
              <a:t>RSA</a:t>
            </a:r>
            <a:r>
              <a:rPr lang="en-US" sz="2800" i="1" dirty="0" smtClean="0"/>
              <a:t> </a:t>
            </a:r>
            <a:r>
              <a:rPr lang="ru-RU" sz="2800" i="1" dirty="0" smtClean="0"/>
              <a:t>построения ключей шифрования-дешифрования в </a:t>
            </a:r>
            <a:r>
              <a:rPr lang="ru-RU" sz="2800" i="1" dirty="0" err="1" smtClean="0"/>
              <a:t>криптографиии</a:t>
            </a:r>
            <a:r>
              <a:rPr lang="ru-RU" sz="2800" i="1" dirty="0" smtClean="0"/>
              <a:t> открытых ключей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5150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6" y="1075489"/>
            <a:ext cx="11352337" cy="44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фильм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Умножение матриц</a:t>
            </a:r>
            <a:endParaRPr lang="en-US" altLang="ru-RU" dirty="0" smtClean="0"/>
          </a:p>
        </p:txBody>
      </p:sp>
      <p:graphicFrame>
        <p:nvGraphicFramePr>
          <p:cNvPr id="7171" name="Object 121"/>
          <p:cNvGraphicFramePr>
            <a:graphicFrameLocks noGrp="1" noChangeAspect="1"/>
          </p:cNvGraphicFramePr>
          <p:nvPr>
            <p:ph sz="half" idx="1"/>
          </p:nvPr>
        </p:nvGraphicFramePr>
        <p:xfrm>
          <a:off x="2579688" y="3248025"/>
          <a:ext cx="450850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Формула" r:id="rId3" imgW="1917700" imgH="711200" progId="Equation.3">
                  <p:embed/>
                </p:oleObj>
              </mc:Choice>
              <mc:Fallback>
                <p:oleObj name="Формула" r:id="rId3" imgW="1917700" imgH="711200" progId="Equation.3">
                  <p:embed/>
                  <p:pic>
                    <p:nvPicPr>
                      <p:cNvPr id="7171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3248025"/>
                        <a:ext cx="4508500" cy="167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120"/>
          <p:cNvSpPr txBox="1">
            <a:spLocks noChangeArrowheads="1"/>
          </p:cNvSpPr>
          <p:nvPr/>
        </p:nvSpPr>
        <p:spPr bwMode="auto">
          <a:xfrm>
            <a:off x="2041526" y="1654175"/>
            <a:ext cx="859097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Рассмотрим задачу вычисления произведений </a:t>
            </a:r>
            <a:r>
              <a:rPr lang="en-US" altLang="ru-RU" sz="1800" i="1" dirty="0"/>
              <a:t>A</a:t>
            </a:r>
            <a:r>
              <a:rPr lang="en-US" altLang="ru-RU" sz="1800" b="1" i="1" dirty="0"/>
              <a:t>x</a:t>
            </a:r>
            <a:r>
              <a:rPr lang="ru-RU" altLang="ru-RU" sz="1800" dirty="0"/>
              <a:t> и </a:t>
            </a:r>
            <a:r>
              <a:rPr lang="en-US" altLang="ru-RU" sz="1800" i="1" dirty="0"/>
              <a:t>AB</a:t>
            </a:r>
            <a:r>
              <a:rPr lang="en-US" altLang="ru-RU" sz="1800" dirty="0"/>
              <a:t>, </a:t>
            </a:r>
            <a:r>
              <a:rPr lang="ru-RU" altLang="ru-RU" sz="1800" dirty="0"/>
              <a:t>где</a:t>
            </a:r>
            <a:r>
              <a:rPr lang="en-US" altLang="ru-RU" sz="1800" dirty="0"/>
              <a:t> </a:t>
            </a:r>
            <a:r>
              <a:rPr lang="en-US" altLang="ru-RU" sz="1800" i="1" dirty="0"/>
              <a:t>A</a:t>
            </a:r>
            <a:r>
              <a:rPr lang="en-US" altLang="ru-RU" sz="1800" dirty="0"/>
              <a:t> </a:t>
            </a:r>
            <a:r>
              <a:rPr lang="ru-RU" altLang="ru-RU" sz="1800" dirty="0"/>
              <a:t>и </a:t>
            </a:r>
            <a:r>
              <a:rPr lang="ru-RU" altLang="ru-RU" sz="1800" i="1" dirty="0"/>
              <a:t>В</a:t>
            </a:r>
            <a:r>
              <a:rPr lang="ru-RU" altLang="ru-RU" sz="1800" dirty="0"/>
              <a:t> – матрицы, </a:t>
            </a:r>
            <a:r>
              <a:rPr lang="en-US" altLang="ru-RU" sz="1800" b="1" i="1" dirty="0"/>
              <a:t>x</a:t>
            </a:r>
            <a:r>
              <a:rPr lang="ru-RU" altLang="ru-RU" sz="1800" dirty="0"/>
              <a:t> – вектор в предположении, что у нас не простая скалярная архитектура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1) Умножение матрицы на вектор    </a:t>
            </a:r>
            <a:r>
              <a:rPr lang="ru-RU" altLang="ru-RU" sz="1800" i="1" dirty="0"/>
              <a:t>А </a:t>
            </a:r>
            <a:r>
              <a:rPr lang="ru-RU" altLang="ru-RU" sz="1800" dirty="0"/>
              <a:t>– матрица </a:t>
            </a:r>
            <a:r>
              <a:rPr lang="en-US" altLang="ru-RU" sz="1800" i="1" dirty="0" err="1"/>
              <a:t>m</a:t>
            </a:r>
            <a:r>
              <a:rPr lang="en-US" altLang="ru-RU" sz="1800" i="1" dirty="0" err="1">
                <a:sym typeface="Symbol" panose="05050102010706020507" pitchFamily="18" charset="2"/>
              </a:rPr>
              <a:t>n</a:t>
            </a:r>
            <a:r>
              <a:rPr lang="en-US" altLang="ru-RU" sz="1800" dirty="0">
                <a:sym typeface="Symbol" panose="05050102010706020507" pitchFamily="18" charset="2"/>
              </a:rPr>
              <a:t>, 	</a:t>
            </a:r>
            <a:r>
              <a:rPr lang="en-US" altLang="ru-RU" sz="1800" b="1" i="1" dirty="0">
                <a:sym typeface="Symbol" panose="05050102010706020507" pitchFamily="18" charset="2"/>
              </a:rPr>
              <a:t>x</a:t>
            </a:r>
            <a:r>
              <a:rPr lang="en-US" altLang="ru-RU" sz="1800" dirty="0">
                <a:sym typeface="Symbol" panose="05050102010706020507" pitchFamily="18" charset="2"/>
              </a:rPr>
              <a:t> –</a:t>
            </a:r>
            <a:r>
              <a:rPr lang="ru-RU" altLang="ru-RU" sz="1800" dirty="0">
                <a:sym typeface="Symbol" panose="05050102010706020507" pitchFamily="18" charset="2"/>
              </a:rPr>
              <a:t> вектор </a:t>
            </a:r>
            <a:r>
              <a:rPr lang="en-US" altLang="ru-RU" sz="1800" i="1" dirty="0">
                <a:sym typeface="Symbol" panose="05050102010706020507" pitchFamily="18" charset="2"/>
              </a:rPr>
              <a:t>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i="1" dirty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ym typeface="Symbol" panose="05050102010706020507" pitchFamily="18" charset="2"/>
              </a:rPr>
              <a:t>а)							б)</a:t>
            </a:r>
            <a:endParaRPr lang="en-US" altLang="ru-RU" sz="1800" dirty="0">
              <a:sym typeface="Symbol" panose="05050102010706020507" pitchFamily="18" charset="2"/>
            </a:endParaRPr>
          </a:p>
        </p:txBody>
      </p:sp>
      <p:graphicFrame>
        <p:nvGraphicFramePr>
          <p:cNvPr id="7173" name="Object 123"/>
          <p:cNvGraphicFramePr>
            <a:graphicFrameLocks noGrp="1" noChangeAspect="1"/>
          </p:cNvGraphicFramePr>
          <p:nvPr>
            <p:ph sz="half" idx="2"/>
          </p:nvPr>
        </p:nvGraphicFramePr>
        <p:xfrm>
          <a:off x="7874000" y="3414713"/>
          <a:ext cx="2374900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Формула" r:id="rId5" imgW="787400" imgH="431800" progId="Equation.3">
                  <p:embed/>
                </p:oleObj>
              </mc:Choice>
              <mc:Fallback>
                <p:oleObj name="Формула" r:id="rId5" imgW="787400" imgH="431800" progId="Equation.3">
                  <p:embed/>
                  <p:pic>
                    <p:nvPicPr>
                      <p:cNvPr id="7173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0" y="3414713"/>
                        <a:ext cx="2374900" cy="130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25"/>
          <p:cNvSpPr txBox="1">
            <a:spLocks noChangeArrowheads="1"/>
          </p:cNvSpPr>
          <p:nvPr/>
        </p:nvSpPr>
        <p:spPr bwMode="auto">
          <a:xfrm>
            <a:off x="2033590" y="5260977"/>
            <a:ext cx="84470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ru-RU"/>
              <a:t>m </a:t>
            </a:r>
            <a:r>
              <a:rPr lang="ru-RU" altLang="ru-RU"/>
              <a:t>скалярных произведений		линейная комбинация столбцов </a:t>
            </a:r>
            <a:r>
              <a:rPr lang="ru-RU" altLang="ru-RU" i="1"/>
              <a:t>А</a:t>
            </a:r>
            <a:r>
              <a:rPr lang="ru-RU" altLang="ru-RU"/>
              <a:t> </a:t>
            </a:r>
          </a:p>
          <a:p>
            <a:pPr algn="l" eaLnBrk="1" hangingPunct="1"/>
            <a:r>
              <a:rPr lang="ru-RU" altLang="ru-RU"/>
              <a:t>(</a:t>
            </a:r>
            <a:r>
              <a:rPr lang="ru-RU" altLang="ru-RU" i="1"/>
              <a:t>а</a:t>
            </a:r>
            <a:r>
              <a:rPr lang="en-US" altLang="ru-RU" i="1" baseline="-25000"/>
              <a:t>i</a:t>
            </a:r>
            <a:r>
              <a:rPr lang="ru-RU" altLang="ru-RU"/>
              <a:t> – </a:t>
            </a:r>
            <a:r>
              <a:rPr lang="en-US" altLang="ru-RU"/>
              <a:t>i-</a:t>
            </a:r>
            <a:r>
              <a:rPr lang="ru-RU" altLang="ru-RU"/>
              <a:t>я строка)					 (</a:t>
            </a:r>
            <a:r>
              <a:rPr lang="ru-RU" altLang="ru-RU" i="1"/>
              <a:t>а</a:t>
            </a:r>
            <a:r>
              <a:rPr lang="en-US" altLang="ru-RU" i="1" baseline="-25000"/>
              <a:t>i</a:t>
            </a:r>
            <a:r>
              <a:rPr lang="ru-RU" altLang="ru-RU"/>
              <a:t> – </a:t>
            </a:r>
            <a:r>
              <a:rPr lang="en-US" altLang="ru-RU"/>
              <a:t>i-</a:t>
            </a:r>
            <a:r>
              <a:rPr lang="ru-RU" altLang="ru-RU"/>
              <a:t>й столбец)</a:t>
            </a:r>
          </a:p>
          <a:p>
            <a:pPr algn="l" eaLnBrk="1" hangingPunct="1"/>
            <a:endParaRPr lang="ru-RU" altLang="ru-RU"/>
          </a:p>
          <a:p>
            <a:pPr algn="l" eaLnBrk="1" hangingPunct="1"/>
            <a:r>
              <a:rPr lang="ru-RU" altLang="ru-RU"/>
              <a:t>Можно рассматривать как различие двух способов доступа к данным</a:t>
            </a:r>
          </a:p>
        </p:txBody>
      </p:sp>
    </p:spTree>
    <p:extLst>
      <p:ext uri="{BB962C8B-B14F-4D97-AF65-F5344CB8AC3E}">
        <p14:creationId xmlns:p14="http://schemas.microsoft.com/office/powerpoint/2010/main" val="2402856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Модель вычислений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95024" y="1600200"/>
            <a:ext cx="10189608" cy="535719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dirty="0" smtClean="0"/>
              <a:t>RAM</a:t>
            </a:r>
            <a:r>
              <a:rPr lang="ru-RU" dirty="0" smtClean="0"/>
              <a:t> - модель</a:t>
            </a:r>
          </a:p>
          <a:p>
            <a:pPr rtl="0"/>
            <a:r>
              <a:rPr lang="ru-RU" dirty="0" smtClean="0"/>
              <a:t>Модель конвейера</a:t>
            </a:r>
          </a:p>
          <a:p>
            <a:pPr rtl="0"/>
            <a:r>
              <a:rPr lang="ru-RU" dirty="0" smtClean="0"/>
              <a:t>Параллельная модель</a:t>
            </a:r>
          </a:p>
          <a:p>
            <a:pPr rtl="0"/>
            <a:endParaRPr lang="ru-RU" dirty="0"/>
          </a:p>
          <a:p>
            <a:pPr rtl="0"/>
            <a:endParaRPr lang="ru-RU" dirty="0" smtClean="0"/>
          </a:p>
          <a:p>
            <a:pPr rtl="0"/>
            <a:endParaRPr lang="ru-RU" dirty="0"/>
          </a:p>
          <a:p>
            <a:pPr rtl="0"/>
            <a:endParaRPr lang="ru-RU" dirty="0" smtClean="0"/>
          </a:p>
          <a:p>
            <a:pPr rtl="0"/>
            <a:endParaRPr lang="ru-RU" sz="2200" dirty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r>
              <a:rPr lang="ru-RU" sz="2000" i="1" dirty="0"/>
              <a:t>Любая модель дает возможность изучать и анализировать алгоритмы, не прибегая к использованию конкретного языка программирования или компьютерной платформы</a:t>
            </a:r>
          </a:p>
        </p:txBody>
      </p:sp>
      <p:pic>
        <p:nvPicPr>
          <p:cNvPr id="1028" name="Picture 4" descr="Глава 1. Модели вычислени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7" y="2924944"/>
            <a:ext cx="4386437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07" y="1700808"/>
            <a:ext cx="6077266" cy="792088"/>
          </a:xfrm>
          <a:prstGeom prst="rect">
            <a:avLst/>
          </a:prstGeom>
        </p:spPr>
      </p:pic>
      <p:pic>
        <p:nvPicPr>
          <p:cNvPr id="1032" name="Picture 8" descr="ПРАМ Архитектур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72" y="2593504"/>
            <a:ext cx="57150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43867-4E32-4E2D-8739-58246E7E28D2}" type="slidenum">
              <a:rPr lang="ru-RU" smtClean="0"/>
              <a:t>15</a:t>
            </a:fld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342851" y="825773"/>
            <a:ext cx="5040560" cy="2014869"/>
            <a:chOff x="2534245" y="2056444"/>
            <a:chExt cx="6430244" cy="2722563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843809" y="2056444"/>
              <a:ext cx="6120680" cy="457466"/>
            </a:xfrm>
            <a:prstGeom prst="rect">
              <a:avLst/>
            </a:prstGeom>
            <a:solidFill>
              <a:srgbClr val="FFCC99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600" dirty="0"/>
                <a:t>Коммуникационная сеть</a:t>
              </a:r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 rot="16200000">
              <a:off x="2889052" y="2997038"/>
              <a:ext cx="1328737" cy="257175"/>
            </a:xfrm>
            <a:prstGeom prst="leftRightArrow">
              <a:avLst>
                <a:gd name="adj1" fmla="val 50000"/>
                <a:gd name="adj2" fmla="val 103333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2534245" y="3281994"/>
              <a:ext cx="2036763" cy="1441450"/>
              <a:chOff x="210" y="2008"/>
              <a:chExt cx="1283" cy="908"/>
            </a:xfrm>
          </p:grpSpPr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550" y="2362"/>
                <a:ext cx="598" cy="262"/>
              </a:xfrm>
              <a:prstGeom prst="rect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1400" dirty="0"/>
                  <a:t>Память</a:t>
                </a:r>
                <a:endParaRPr lang="ru-RU" altLang="ru-RU" dirty="0"/>
              </a:p>
            </p:txBody>
          </p:sp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1179" y="2008"/>
                <a:ext cx="288" cy="288"/>
              </a:xfrm>
              <a:prstGeom prst="ellipse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ru-RU"/>
                  <a:t>P</a:t>
                </a:r>
                <a:endParaRPr lang="ru-RU" altLang="ru-RU"/>
              </a:p>
            </p:txBody>
          </p:sp>
          <p:sp>
            <p:nvSpPr>
              <p:cNvPr id="23" name="Oval 13"/>
              <p:cNvSpPr>
                <a:spLocks noChangeArrowheads="1"/>
              </p:cNvSpPr>
              <p:nvPr/>
            </p:nvSpPr>
            <p:spPr bwMode="auto">
              <a:xfrm>
                <a:off x="1205" y="2628"/>
                <a:ext cx="288" cy="288"/>
              </a:xfrm>
              <a:prstGeom prst="ellipse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ru-RU"/>
                  <a:t>P</a:t>
                </a:r>
                <a:endParaRPr lang="ru-RU" altLang="ru-RU"/>
              </a:p>
            </p:txBody>
          </p:sp>
          <p:sp>
            <p:nvSpPr>
              <p:cNvPr id="24" name="Oval 14"/>
              <p:cNvSpPr>
                <a:spLocks noChangeArrowheads="1"/>
              </p:cNvSpPr>
              <p:nvPr/>
            </p:nvSpPr>
            <p:spPr bwMode="auto">
              <a:xfrm>
                <a:off x="227" y="2628"/>
                <a:ext cx="288" cy="288"/>
              </a:xfrm>
              <a:prstGeom prst="ellipse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ru-RU" dirty="0"/>
                  <a:t>P</a:t>
                </a:r>
                <a:endParaRPr lang="ru-RU" altLang="ru-RU" dirty="0"/>
              </a:p>
            </p:txBody>
          </p:sp>
          <p:sp>
            <p:nvSpPr>
              <p:cNvPr id="25" name="Oval 15"/>
              <p:cNvSpPr>
                <a:spLocks noChangeArrowheads="1"/>
              </p:cNvSpPr>
              <p:nvPr/>
            </p:nvSpPr>
            <p:spPr bwMode="auto">
              <a:xfrm>
                <a:off x="210" y="2008"/>
                <a:ext cx="288" cy="288"/>
              </a:xfrm>
              <a:prstGeom prst="ellipse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ru-RU"/>
                  <a:t>P</a:t>
                </a:r>
                <a:endParaRPr lang="ru-RU" altLang="ru-RU"/>
              </a:p>
            </p:txBody>
          </p:sp>
          <p:sp>
            <p:nvSpPr>
              <p:cNvPr id="26" name="Line 17"/>
              <p:cNvSpPr>
                <a:spLocks noChangeShapeType="1"/>
              </p:cNvSpPr>
              <p:nvPr/>
            </p:nvSpPr>
            <p:spPr bwMode="auto">
              <a:xfrm>
                <a:off x="1318" y="2287"/>
                <a:ext cx="0" cy="3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358" y="2296"/>
                <a:ext cx="0" cy="3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358" y="2496"/>
                <a:ext cx="18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Line 20"/>
              <p:cNvSpPr>
                <a:spLocks noChangeShapeType="1"/>
              </p:cNvSpPr>
              <p:nvPr/>
            </p:nvSpPr>
            <p:spPr bwMode="auto">
              <a:xfrm>
                <a:off x="1169" y="2487"/>
                <a:ext cx="1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5096470" y="3337557"/>
              <a:ext cx="2036763" cy="1441450"/>
              <a:chOff x="210" y="2008"/>
              <a:chExt cx="1283" cy="908"/>
            </a:xfrm>
          </p:grpSpPr>
          <p:sp>
            <p:nvSpPr>
              <p:cNvPr id="12" name="Text Box 23"/>
              <p:cNvSpPr txBox="1">
                <a:spLocks noChangeArrowheads="1"/>
              </p:cNvSpPr>
              <p:nvPr/>
            </p:nvSpPr>
            <p:spPr bwMode="auto">
              <a:xfrm>
                <a:off x="550" y="2362"/>
                <a:ext cx="598" cy="262"/>
              </a:xfrm>
              <a:prstGeom prst="rect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altLang="ru-RU" sz="1400" dirty="0"/>
                  <a:t>Память</a:t>
                </a:r>
                <a:endParaRPr lang="ru-RU" altLang="ru-RU" dirty="0"/>
              </a:p>
            </p:txBody>
          </p:sp>
          <p:sp>
            <p:nvSpPr>
              <p:cNvPr id="13" name="Oval 24"/>
              <p:cNvSpPr>
                <a:spLocks noChangeArrowheads="1"/>
              </p:cNvSpPr>
              <p:nvPr/>
            </p:nvSpPr>
            <p:spPr bwMode="auto">
              <a:xfrm>
                <a:off x="1179" y="2008"/>
                <a:ext cx="288" cy="288"/>
              </a:xfrm>
              <a:prstGeom prst="ellipse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ru-RU"/>
                  <a:t>P</a:t>
                </a:r>
                <a:endParaRPr lang="ru-RU" altLang="ru-RU"/>
              </a:p>
            </p:txBody>
          </p:sp>
          <p:sp>
            <p:nvSpPr>
              <p:cNvPr id="14" name="Oval 25"/>
              <p:cNvSpPr>
                <a:spLocks noChangeArrowheads="1"/>
              </p:cNvSpPr>
              <p:nvPr/>
            </p:nvSpPr>
            <p:spPr bwMode="auto">
              <a:xfrm>
                <a:off x="1205" y="2628"/>
                <a:ext cx="288" cy="288"/>
              </a:xfrm>
              <a:prstGeom prst="ellipse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ru-RU"/>
                  <a:t>P</a:t>
                </a:r>
                <a:endParaRPr lang="ru-RU" altLang="ru-RU"/>
              </a:p>
            </p:txBody>
          </p:sp>
          <p:sp>
            <p:nvSpPr>
              <p:cNvPr id="15" name="Oval 26"/>
              <p:cNvSpPr>
                <a:spLocks noChangeArrowheads="1"/>
              </p:cNvSpPr>
              <p:nvPr/>
            </p:nvSpPr>
            <p:spPr bwMode="auto">
              <a:xfrm>
                <a:off x="227" y="2628"/>
                <a:ext cx="288" cy="288"/>
              </a:xfrm>
              <a:prstGeom prst="ellipse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ru-RU"/>
                  <a:t>P</a:t>
                </a:r>
                <a:endParaRPr lang="ru-RU" altLang="ru-RU"/>
              </a:p>
            </p:txBody>
          </p:sp>
          <p:sp>
            <p:nvSpPr>
              <p:cNvPr id="16" name="Oval 27"/>
              <p:cNvSpPr>
                <a:spLocks noChangeArrowheads="1"/>
              </p:cNvSpPr>
              <p:nvPr/>
            </p:nvSpPr>
            <p:spPr bwMode="auto">
              <a:xfrm>
                <a:off x="210" y="2008"/>
                <a:ext cx="288" cy="288"/>
              </a:xfrm>
              <a:prstGeom prst="ellipse">
                <a:avLst/>
              </a:prstGeom>
              <a:solidFill>
                <a:srgbClr val="FFCC99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ru-RU"/>
                  <a:t>P</a:t>
                </a:r>
                <a:endParaRPr lang="ru-RU" altLang="ru-RU"/>
              </a:p>
            </p:txBody>
          </p:sp>
          <p:sp>
            <p:nvSpPr>
              <p:cNvPr id="17" name="Line 28"/>
              <p:cNvSpPr>
                <a:spLocks noChangeShapeType="1"/>
              </p:cNvSpPr>
              <p:nvPr/>
            </p:nvSpPr>
            <p:spPr bwMode="auto">
              <a:xfrm>
                <a:off x="1318" y="2287"/>
                <a:ext cx="0" cy="3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Line 29"/>
              <p:cNvSpPr>
                <a:spLocks noChangeShapeType="1"/>
              </p:cNvSpPr>
              <p:nvPr/>
            </p:nvSpPr>
            <p:spPr bwMode="auto">
              <a:xfrm>
                <a:off x="358" y="2296"/>
                <a:ext cx="0" cy="3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Line 30"/>
              <p:cNvSpPr>
                <a:spLocks noChangeShapeType="1"/>
              </p:cNvSpPr>
              <p:nvPr/>
            </p:nvSpPr>
            <p:spPr bwMode="auto">
              <a:xfrm>
                <a:off x="358" y="2496"/>
                <a:ext cx="18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Line 31"/>
              <p:cNvSpPr>
                <a:spLocks noChangeShapeType="1"/>
              </p:cNvSpPr>
              <p:nvPr/>
            </p:nvSpPr>
            <p:spPr bwMode="auto">
              <a:xfrm>
                <a:off x="1169" y="2487"/>
                <a:ext cx="1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AutoShape 32"/>
            <p:cNvSpPr>
              <a:spLocks noChangeArrowheads="1"/>
            </p:cNvSpPr>
            <p:nvPr/>
          </p:nvSpPr>
          <p:spPr bwMode="auto">
            <a:xfrm rot="16200000">
              <a:off x="5479852" y="3038313"/>
              <a:ext cx="1328737" cy="257175"/>
            </a:xfrm>
            <a:prstGeom prst="leftRightArrow">
              <a:avLst>
                <a:gd name="adj1" fmla="val 50000"/>
                <a:gd name="adj2" fmla="val 103333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126501" y="3830178"/>
            <a:ext cx="4104456" cy="2196361"/>
            <a:chOff x="107504" y="3320871"/>
            <a:chExt cx="5791944" cy="3168352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107504" y="3320871"/>
              <a:ext cx="2061539" cy="77910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sz="1400" dirty="0"/>
                <a:t>Оперативная</a:t>
              </a:r>
            </a:p>
            <a:p>
              <a:pPr eaLnBrk="0" hangingPunct="0"/>
              <a:r>
                <a:rPr lang="ru-RU" altLang="ru-RU" sz="1400" dirty="0"/>
                <a:t>память</a:t>
              </a:r>
              <a:endParaRPr lang="ru-RU" altLang="ru-RU" sz="1100" dirty="0"/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07504" y="4359675"/>
              <a:ext cx="2061539" cy="77910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sz="1400" dirty="0"/>
                <a:t>Оперативная</a:t>
              </a:r>
            </a:p>
            <a:p>
              <a:pPr eaLnBrk="0" hangingPunct="0"/>
              <a:r>
                <a:rPr lang="ru-RU" altLang="ru-RU" sz="1400" dirty="0"/>
                <a:t>память</a:t>
              </a: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107504" y="5710120"/>
              <a:ext cx="2061539" cy="77910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sz="1400" dirty="0"/>
                <a:t>Оперативная</a:t>
              </a:r>
            </a:p>
            <a:p>
              <a:pPr eaLnBrk="0" hangingPunct="0"/>
              <a:r>
                <a:rPr lang="ru-RU" altLang="ru-RU" sz="1400" dirty="0"/>
                <a:t>память</a:t>
              </a: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2758055" y="3320871"/>
              <a:ext cx="2061539" cy="77910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sz="1400" dirty="0"/>
                <a:t>Процессор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2758055" y="4463555"/>
              <a:ext cx="2061539" cy="77910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sz="1400" dirty="0"/>
                <a:t>Процессор</a:t>
              </a: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2758055" y="5710120"/>
              <a:ext cx="2061539" cy="77910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sz="1400" dirty="0"/>
                <a:t>Процессор</a:t>
              </a: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5408605" y="3338930"/>
              <a:ext cx="490843" cy="311641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sz="1400" dirty="0"/>
                <a:t>О</a:t>
              </a:r>
            </a:p>
            <a:p>
              <a:pPr eaLnBrk="0" hangingPunct="0"/>
              <a:r>
                <a:rPr lang="ru-RU" altLang="ru-RU" sz="1400" dirty="0"/>
                <a:t>Б</a:t>
              </a:r>
            </a:p>
            <a:p>
              <a:pPr eaLnBrk="0" hangingPunct="0"/>
              <a:r>
                <a:rPr lang="ru-RU" altLang="ru-RU" sz="1400" dirty="0"/>
                <a:t>Щ</a:t>
              </a:r>
            </a:p>
            <a:p>
              <a:pPr eaLnBrk="0" hangingPunct="0"/>
              <a:r>
                <a:rPr lang="ru-RU" altLang="ru-RU" sz="1400" dirty="0"/>
                <a:t>А</a:t>
              </a:r>
            </a:p>
            <a:p>
              <a:pPr eaLnBrk="0" hangingPunct="0"/>
              <a:r>
                <a:rPr lang="ru-RU" altLang="ru-RU" sz="1400" dirty="0"/>
                <a:t>Я</a:t>
              </a:r>
            </a:p>
            <a:p>
              <a:pPr eaLnBrk="0" hangingPunct="0"/>
              <a:endParaRPr lang="ru-RU" altLang="ru-RU" sz="1400" dirty="0"/>
            </a:p>
            <a:p>
              <a:pPr eaLnBrk="0" hangingPunct="0"/>
              <a:r>
                <a:rPr lang="ru-RU" altLang="ru-RU" sz="1400" dirty="0"/>
                <a:t>Ш</a:t>
              </a:r>
            </a:p>
            <a:p>
              <a:pPr eaLnBrk="0" hangingPunct="0"/>
              <a:r>
                <a:rPr lang="ru-RU" altLang="ru-RU" sz="1400" dirty="0"/>
                <a:t>И</a:t>
              </a:r>
            </a:p>
            <a:p>
              <a:pPr eaLnBrk="0" hangingPunct="0"/>
              <a:r>
                <a:rPr lang="ru-RU" altLang="ru-RU" sz="1400" dirty="0"/>
                <a:t>Н</a:t>
              </a:r>
            </a:p>
            <a:p>
              <a:pPr eaLnBrk="0" hangingPunct="0"/>
              <a:r>
                <a:rPr lang="ru-RU" altLang="ru-RU" sz="1400" dirty="0"/>
                <a:t>А</a:t>
              </a:r>
            </a:p>
            <a:p>
              <a:pPr eaLnBrk="0" hangingPunct="0"/>
              <a:endParaRPr lang="ru-RU" altLang="ru-RU" sz="2000" dirty="0"/>
            </a:p>
          </p:txBody>
        </p:sp>
        <p:sp>
          <p:nvSpPr>
            <p:cNvPr id="37" name="AutoShape 11"/>
            <p:cNvSpPr>
              <a:spLocks noChangeArrowheads="1"/>
            </p:cNvSpPr>
            <p:nvPr/>
          </p:nvSpPr>
          <p:spPr bwMode="auto">
            <a:xfrm>
              <a:off x="2169043" y="3528632"/>
              <a:ext cx="589011" cy="311641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AutoShape 12"/>
            <p:cNvSpPr>
              <a:spLocks noChangeArrowheads="1"/>
            </p:cNvSpPr>
            <p:nvPr/>
          </p:nvSpPr>
          <p:spPr bwMode="auto">
            <a:xfrm>
              <a:off x="2169043" y="4671316"/>
              <a:ext cx="589011" cy="311641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AutoShape 13"/>
            <p:cNvSpPr>
              <a:spLocks noChangeArrowheads="1"/>
            </p:cNvSpPr>
            <p:nvPr/>
          </p:nvSpPr>
          <p:spPr bwMode="auto">
            <a:xfrm>
              <a:off x="2169043" y="5917881"/>
              <a:ext cx="589011" cy="311641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4819594" y="3650571"/>
              <a:ext cx="589011" cy="311641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4819594" y="4793256"/>
              <a:ext cx="589011" cy="311641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>
              <a:off x="4819594" y="5917881"/>
              <a:ext cx="589011" cy="311641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848929" y="3733961"/>
            <a:ext cx="4189356" cy="2496811"/>
            <a:chOff x="3298304" y="2056656"/>
            <a:chExt cx="4648200" cy="2362200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3298304" y="2361456"/>
              <a:ext cx="1752600" cy="1600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ru-RU" altLang="ru-RU" sz="1600" dirty="0"/>
            </a:p>
            <a:p>
              <a:pPr eaLnBrk="0" hangingPunct="0"/>
              <a:r>
                <a:rPr lang="ru-RU" altLang="ru-RU" sz="1600" dirty="0"/>
                <a:t>Общая</a:t>
              </a:r>
            </a:p>
            <a:p>
              <a:pPr eaLnBrk="0" hangingPunct="0"/>
              <a:r>
                <a:rPr lang="ru-RU" altLang="ru-RU" sz="1600" dirty="0"/>
                <a:t>(разделяемая)</a:t>
              </a:r>
            </a:p>
            <a:p>
              <a:pPr eaLnBrk="0" hangingPunct="0"/>
              <a:r>
                <a:rPr lang="ru-RU" altLang="ru-RU" sz="1600" dirty="0"/>
                <a:t>оперативная</a:t>
              </a:r>
            </a:p>
            <a:p>
              <a:pPr eaLnBrk="0" hangingPunct="0"/>
              <a:r>
                <a:rPr lang="ru-RU" altLang="ru-RU" sz="1600" dirty="0"/>
                <a:t>память</a:t>
              </a:r>
              <a:endParaRPr lang="ru-RU" altLang="ru-RU" sz="1200" dirty="0"/>
            </a:p>
          </p:txBody>
        </p:sp>
        <p:sp>
          <p:nvSpPr>
            <p:cNvPr id="47" name="Rectangle 4"/>
            <p:cNvSpPr>
              <a:spLocks noChangeArrowheads="1"/>
            </p:cNvSpPr>
            <p:nvPr/>
          </p:nvSpPr>
          <p:spPr bwMode="auto">
            <a:xfrm>
              <a:off x="5508104" y="2132856"/>
              <a:ext cx="381000" cy="22860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sz="1400" dirty="0"/>
                <a:t>О</a:t>
              </a:r>
            </a:p>
            <a:p>
              <a:pPr eaLnBrk="0" hangingPunct="0"/>
              <a:r>
                <a:rPr lang="ru-RU" altLang="ru-RU" sz="1400" dirty="0"/>
                <a:t>Б</a:t>
              </a:r>
            </a:p>
            <a:p>
              <a:pPr eaLnBrk="0" hangingPunct="0"/>
              <a:r>
                <a:rPr lang="ru-RU" altLang="ru-RU" sz="1400" dirty="0"/>
                <a:t>Щ</a:t>
              </a:r>
            </a:p>
            <a:p>
              <a:pPr eaLnBrk="0" hangingPunct="0"/>
              <a:r>
                <a:rPr lang="ru-RU" altLang="ru-RU" sz="1400" dirty="0"/>
                <a:t>А</a:t>
              </a:r>
            </a:p>
            <a:p>
              <a:pPr eaLnBrk="0" hangingPunct="0"/>
              <a:r>
                <a:rPr lang="ru-RU" altLang="ru-RU" sz="1400" dirty="0"/>
                <a:t>Я</a:t>
              </a:r>
            </a:p>
            <a:p>
              <a:pPr eaLnBrk="0" hangingPunct="0"/>
              <a:endParaRPr lang="ru-RU" altLang="ru-RU" sz="1400" dirty="0"/>
            </a:p>
            <a:p>
              <a:pPr eaLnBrk="0" hangingPunct="0"/>
              <a:r>
                <a:rPr lang="ru-RU" altLang="ru-RU" sz="1400" dirty="0"/>
                <a:t>Ш</a:t>
              </a:r>
            </a:p>
            <a:p>
              <a:pPr eaLnBrk="0" hangingPunct="0"/>
              <a:r>
                <a:rPr lang="ru-RU" altLang="ru-RU" sz="1400" dirty="0"/>
                <a:t>И</a:t>
              </a:r>
            </a:p>
            <a:p>
              <a:pPr eaLnBrk="0" hangingPunct="0"/>
              <a:r>
                <a:rPr lang="ru-RU" altLang="ru-RU" sz="1400" dirty="0"/>
                <a:t>Н</a:t>
              </a:r>
            </a:p>
            <a:p>
              <a:pPr eaLnBrk="0" hangingPunct="0"/>
              <a:r>
                <a:rPr lang="ru-RU" altLang="ru-RU" sz="1400" dirty="0"/>
                <a:t>А</a:t>
              </a:r>
              <a:endParaRPr lang="ru-RU" altLang="ru-RU" dirty="0"/>
            </a:p>
            <a:p>
              <a:pPr eaLnBrk="0" hangingPunct="0"/>
              <a:endParaRPr lang="ru-RU" altLang="ru-RU" sz="1200" dirty="0"/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auto">
            <a:xfrm>
              <a:off x="6346304" y="2056656"/>
              <a:ext cx="1600200" cy="5715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dirty="0"/>
                <a:t>Процессор</a:t>
              </a:r>
              <a:endParaRPr lang="ru-RU" altLang="ru-RU" sz="1600" dirty="0"/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6346304" y="2818656"/>
              <a:ext cx="1600200" cy="5715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dirty="0"/>
                <a:t>Процессор</a:t>
              </a:r>
            </a:p>
          </p:txBody>
        </p:sp>
        <p:sp>
          <p:nvSpPr>
            <p:cNvPr id="50" name="Rectangle 7"/>
            <p:cNvSpPr>
              <a:spLocks noChangeArrowheads="1"/>
            </p:cNvSpPr>
            <p:nvPr/>
          </p:nvSpPr>
          <p:spPr bwMode="auto">
            <a:xfrm>
              <a:off x="6346304" y="3656856"/>
              <a:ext cx="1600200" cy="5715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altLang="ru-RU" dirty="0"/>
                <a:t>Процессор</a:t>
              </a:r>
            </a:p>
          </p:txBody>
        </p:sp>
        <p:sp>
          <p:nvSpPr>
            <p:cNvPr id="51" name="AutoShape 8"/>
            <p:cNvSpPr>
              <a:spLocks noChangeArrowheads="1"/>
            </p:cNvSpPr>
            <p:nvPr/>
          </p:nvSpPr>
          <p:spPr bwMode="auto">
            <a:xfrm>
              <a:off x="5050904" y="2971056"/>
              <a:ext cx="457200" cy="228600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AutoShape 9"/>
            <p:cNvSpPr>
              <a:spLocks noChangeArrowheads="1"/>
            </p:cNvSpPr>
            <p:nvPr/>
          </p:nvSpPr>
          <p:spPr bwMode="auto">
            <a:xfrm>
              <a:off x="5889104" y="2285256"/>
              <a:ext cx="457200" cy="228600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AutoShape 10"/>
            <p:cNvSpPr>
              <a:spLocks noChangeArrowheads="1"/>
            </p:cNvSpPr>
            <p:nvPr/>
          </p:nvSpPr>
          <p:spPr bwMode="auto">
            <a:xfrm>
              <a:off x="5889104" y="2971056"/>
              <a:ext cx="457200" cy="228600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AutoShape 11"/>
            <p:cNvSpPr>
              <a:spLocks noChangeArrowheads="1"/>
            </p:cNvSpPr>
            <p:nvPr/>
          </p:nvSpPr>
          <p:spPr bwMode="auto">
            <a:xfrm>
              <a:off x="5889104" y="3733056"/>
              <a:ext cx="457200" cy="228600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6787629" y="3336181"/>
              <a:ext cx="366743" cy="320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altLang="ru-RU" sz="1600" b="1"/>
                <a:t>…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808589" y="781480"/>
            <a:ext cx="4063967" cy="1968487"/>
            <a:chOff x="2309292" y="1988840"/>
            <a:chExt cx="6684215" cy="2520280"/>
          </a:xfrm>
        </p:grpSpPr>
        <p:pic>
          <p:nvPicPr>
            <p:cNvPr id="56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9292" y="1988840"/>
              <a:ext cx="6684215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AutoShape 9"/>
            <p:cNvSpPr>
              <a:spLocks noChangeArrowheads="1"/>
            </p:cNvSpPr>
            <p:nvPr/>
          </p:nvSpPr>
          <p:spPr bwMode="auto">
            <a:xfrm>
              <a:off x="5125676" y="3501008"/>
              <a:ext cx="1081907" cy="329183"/>
            </a:xfrm>
            <a:prstGeom prst="leftRightArrow">
              <a:avLst>
                <a:gd name="adj1" fmla="val 50000"/>
                <a:gd name="adj2" fmla="val 103333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6068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830307" y="531815"/>
            <a:ext cx="45266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Реализация псевдокодов </a:t>
            </a:r>
          </a:p>
          <a:p>
            <a:pPr eaLnBrk="1" hangingPunct="1"/>
            <a:r>
              <a:rPr lang="ru-RU" altLang="ru-RU" sz="2400"/>
              <a:t>для двух способов умножения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070102" y="1936752"/>
            <a:ext cx="8239125" cy="426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000" i="1">
                <a:latin typeface="Courier New" panose="02070309020205020404" pitchFamily="49" charset="0"/>
              </a:rPr>
              <a:t>Для </a:t>
            </a:r>
            <a:r>
              <a:rPr lang="en-US" altLang="ru-RU" sz="2000" i="1">
                <a:latin typeface="Courier New" panose="02070309020205020404" pitchFamily="49" charset="0"/>
              </a:rPr>
              <a:t>i = 1</a:t>
            </a:r>
            <a:r>
              <a:rPr lang="ru-RU" altLang="ru-RU" sz="2000" i="1">
                <a:latin typeface="Courier New" panose="02070309020205020404" pitchFamily="49" charset="0"/>
              </a:rPr>
              <a:t> до </a:t>
            </a:r>
            <a:r>
              <a:rPr lang="en-US" altLang="ru-RU" sz="2000" i="1">
                <a:latin typeface="Courier New" panose="02070309020205020404" pitchFamily="49" charset="0"/>
              </a:rPr>
              <a:t>m			</a:t>
            </a:r>
            <a:r>
              <a:rPr lang="ru-RU" altLang="ru-RU" sz="2000" i="1">
                <a:latin typeface="Courier New" panose="02070309020205020404" pitchFamily="49" charset="0"/>
              </a:rPr>
              <a:t>Для </a:t>
            </a:r>
            <a:r>
              <a:rPr lang="en-US" altLang="ru-RU" sz="2000" i="1">
                <a:latin typeface="Courier New" panose="02070309020205020404" pitchFamily="49" charset="0"/>
              </a:rPr>
              <a:t>j = </a:t>
            </a:r>
            <a:r>
              <a:rPr lang="ru-RU" altLang="ru-RU" sz="2000" i="1">
                <a:latin typeface="Courier New" panose="02070309020205020404" pitchFamily="49" charset="0"/>
              </a:rPr>
              <a:t>1 до </a:t>
            </a:r>
            <a:r>
              <a:rPr lang="en-US" altLang="ru-RU" sz="2000" i="1">
                <a:latin typeface="Courier New" panose="02070309020205020404" pitchFamily="49" charset="0"/>
              </a:rPr>
              <a:t>n</a:t>
            </a:r>
          </a:p>
          <a:p>
            <a:pPr algn="l" eaLnBrk="1" hangingPunct="1"/>
            <a:r>
              <a:rPr lang="en-US" altLang="ru-RU" sz="2000" i="1">
                <a:latin typeface="Courier New" panose="02070309020205020404" pitchFamily="49" charset="0"/>
              </a:rPr>
              <a:t>   </a:t>
            </a:r>
            <a:r>
              <a:rPr lang="ru-RU" altLang="ru-RU" sz="2000" i="1">
                <a:latin typeface="Courier New" panose="02070309020205020404" pitchFamily="49" charset="0"/>
              </a:rPr>
              <a:t>Для </a:t>
            </a:r>
            <a:r>
              <a:rPr lang="en-US" altLang="ru-RU" sz="2000" i="1">
                <a:latin typeface="Courier New" panose="02070309020205020404" pitchFamily="49" charset="0"/>
              </a:rPr>
              <a:t>j = 1</a:t>
            </a:r>
            <a:r>
              <a:rPr lang="ru-RU" altLang="ru-RU" sz="2000" i="1">
                <a:latin typeface="Courier New" panose="02070309020205020404" pitchFamily="49" charset="0"/>
              </a:rPr>
              <a:t> до </a:t>
            </a:r>
            <a:r>
              <a:rPr lang="en-US" altLang="ru-RU" sz="2000" i="1">
                <a:latin typeface="Courier New" panose="02070309020205020404" pitchFamily="49" charset="0"/>
              </a:rPr>
              <a:t>n			   </a:t>
            </a:r>
            <a:r>
              <a:rPr lang="ru-RU" altLang="ru-RU" sz="2000" i="1">
                <a:latin typeface="Courier New" panose="02070309020205020404" pitchFamily="49" charset="0"/>
              </a:rPr>
              <a:t>Для </a:t>
            </a:r>
            <a:r>
              <a:rPr lang="en-US" altLang="ru-RU" sz="2000" i="1">
                <a:latin typeface="Courier New" panose="02070309020205020404" pitchFamily="49" charset="0"/>
              </a:rPr>
              <a:t>i = 1 </a:t>
            </a:r>
            <a:r>
              <a:rPr lang="ru-RU" altLang="ru-RU" sz="2000" i="1">
                <a:latin typeface="Courier New" panose="02070309020205020404" pitchFamily="49" charset="0"/>
              </a:rPr>
              <a:t>до </a:t>
            </a:r>
            <a:r>
              <a:rPr lang="en-US" altLang="ru-RU" sz="2000" i="1">
                <a:latin typeface="Courier New" panose="02070309020205020404" pitchFamily="49" charset="0"/>
              </a:rPr>
              <a:t>m</a:t>
            </a:r>
          </a:p>
          <a:p>
            <a:pPr algn="l" eaLnBrk="1" hangingPunct="1"/>
            <a:r>
              <a:rPr lang="en-US" altLang="ru-RU" sz="2000" i="1">
                <a:latin typeface="Courier New" panose="02070309020205020404" pitchFamily="49" charset="0"/>
              </a:rPr>
              <a:t>	y</a:t>
            </a:r>
            <a:r>
              <a:rPr lang="en-US" altLang="ru-RU" sz="2000" i="1" baseline="-25000">
                <a:latin typeface="Courier New" panose="02070309020205020404" pitchFamily="49" charset="0"/>
              </a:rPr>
              <a:t>i</a:t>
            </a:r>
            <a:r>
              <a:rPr lang="en-US" altLang="ru-RU" sz="2000" i="1">
                <a:latin typeface="Courier New" panose="02070309020205020404" pitchFamily="49" charset="0"/>
              </a:rPr>
              <a:t> = y</a:t>
            </a:r>
            <a:r>
              <a:rPr lang="en-US" altLang="ru-RU" sz="2000" i="1" baseline="-25000">
                <a:latin typeface="Courier New" panose="02070309020205020404" pitchFamily="49" charset="0"/>
              </a:rPr>
              <a:t>i</a:t>
            </a:r>
            <a:r>
              <a:rPr lang="en-US" altLang="ru-RU" sz="2000" i="1">
                <a:latin typeface="Courier New" panose="02070309020205020404" pitchFamily="49" charset="0"/>
              </a:rPr>
              <a:t> + a</a:t>
            </a:r>
            <a:r>
              <a:rPr lang="en-US" altLang="ru-RU" sz="2000" i="1" baseline="-25000">
                <a:latin typeface="Courier New" panose="02070309020205020404" pitchFamily="49" charset="0"/>
              </a:rPr>
              <a:t>ij</a:t>
            </a:r>
            <a:r>
              <a:rPr lang="en-US" altLang="ru-RU" sz="2000" i="1">
                <a:latin typeface="Courier New" panose="02070309020205020404" pitchFamily="49" charset="0"/>
              </a:rPr>
              <a:t> x</a:t>
            </a:r>
            <a:r>
              <a:rPr lang="en-US" altLang="ru-RU" sz="2000" i="1" baseline="-25000">
                <a:latin typeface="Courier New" panose="02070309020205020404" pitchFamily="49" charset="0"/>
              </a:rPr>
              <a:t>j</a:t>
            </a:r>
            <a:r>
              <a:rPr lang="en-US" altLang="ru-RU" sz="2000" i="1">
                <a:latin typeface="Courier New" panose="02070309020205020404" pitchFamily="49" charset="0"/>
              </a:rPr>
              <a:t>			y</a:t>
            </a:r>
            <a:r>
              <a:rPr lang="en-US" altLang="ru-RU" sz="2000" i="1" baseline="-25000">
                <a:latin typeface="Courier New" panose="02070309020205020404" pitchFamily="49" charset="0"/>
              </a:rPr>
              <a:t>i</a:t>
            </a:r>
            <a:r>
              <a:rPr lang="en-US" altLang="ru-RU" sz="2000" i="1">
                <a:latin typeface="Courier New" panose="02070309020205020404" pitchFamily="49" charset="0"/>
              </a:rPr>
              <a:t> = y</a:t>
            </a:r>
            <a:r>
              <a:rPr lang="en-US" altLang="ru-RU" sz="2000" i="1" baseline="-25000">
                <a:latin typeface="Courier New" panose="02070309020205020404" pitchFamily="49" charset="0"/>
              </a:rPr>
              <a:t>j</a:t>
            </a:r>
            <a:r>
              <a:rPr lang="en-US" altLang="ru-RU" sz="2000" i="1">
                <a:latin typeface="Courier New" panose="02070309020205020404" pitchFamily="49" charset="0"/>
              </a:rPr>
              <a:t> + a</a:t>
            </a:r>
            <a:r>
              <a:rPr lang="en-US" altLang="ru-RU" sz="2000" i="1" baseline="-25000">
                <a:latin typeface="Courier New" panose="02070309020205020404" pitchFamily="49" charset="0"/>
              </a:rPr>
              <a:t>ij</a:t>
            </a:r>
            <a:r>
              <a:rPr lang="en-US" altLang="ru-RU" sz="2000" i="1">
                <a:latin typeface="Courier New" panose="02070309020205020404" pitchFamily="49" charset="0"/>
              </a:rPr>
              <a:t> x</a:t>
            </a:r>
            <a:r>
              <a:rPr lang="en-US" altLang="ru-RU" sz="2000" i="1" baseline="-25000">
                <a:latin typeface="Courier New" panose="02070309020205020404" pitchFamily="49" charset="0"/>
              </a:rPr>
              <a:t>j</a:t>
            </a:r>
          </a:p>
          <a:p>
            <a:pPr algn="l" eaLnBrk="1" hangingPunct="1"/>
            <a:endParaRPr lang="en-US" altLang="ru-RU" sz="2000" i="1" baseline="-25000">
              <a:latin typeface="Courier New" panose="02070309020205020404" pitchFamily="49" charset="0"/>
            </a:endParaRPr>
          </a:p>
          <a:p>
            <a:pPr algn="l" eaLnBrk="1" hangingPunct="1"/>
            <a:r>
              <a:rPr lang="ru-RU" altLang="ru-RU"/>
              <a:t>Приемлемо, если в векторном 		Алгоритм, основанный на таком</a:t>
            </a:r>
          </a:p>
          <a:p>
            <a:pPr algn="l" eaLnBrk="1" hangingPunct="1"/>
            <a:r>
              <a:rPr lang="ru-RU" altLang="ru-RU"/>
              <a:t>компьютере есть аппаратная 		представлении записывается</a:t>
            </a:r>
          </a:p>
          <a:p>
            <a:pPr algn="l" eaLnBrk="1" hangingPunct="1"/>
            <a:r>
              <a:rPr lang="ru-RU" altLang="ru-RU"/>
              <a:t>реализация скалярных произведений	в виде операции </a:t>
            </a:r>
            <a:r>
              <a:rPr lang="en-US" altLang="ru-RU" i="1"/>
              <a:t>saxpy</a:t>
            </a:r>
            <a:r>
              <a:rPr lang="ru-RU" altLang="ru-RU"/>
              <a:t> или 					триады, т.е.</a:t>
            </a:r>
          </a:p>
          <a:p>
            <a:pPr algn="l" eaLnBrk="1" hangingPunct="1"/>
            <a:r>
              <a:rPr lang="ru-RU" altLang="ru-RU"/>
              <a:t>			«вектор плюс произведение вектора на число»</a:t>
            </a:r>
          </a:p>
          <a:p>
            <a:pPr algn="l" eaLnBrk="1" hangingPunct="1"/>
            <a:endParaRPr lang="ru-RU" altLang="ru-RU"/>
          </a:p>
          <a:p>
            <a:pPr algn="l" eaLnBrk="1" hangingPunct="1"/>
            <a:r>
              <a:rPr lang="ru-RU" altLang="ru-RU"/>
              <a:t>			</a:t>
            </a:r>
            <a:r>
              <a:rPr lang="en-US" altLang="ru-RU" b="1"/>
              <a:t>y </a:t>
            </a:r>
            <a:r>
              <a:rPr lang="en-US" altLang="ru-RU"/>
              <a:t>= 0,  </a:t>
            </a:r>
            <a:r>
              <a:rPr lang="ru-RU" altLang="ru-RU"/>
              <a:t>для </a:t>
            </a:r>
            <a:r>
              <a:rPr lang="en-US" altLang="ru-RU"/>
              <a:t>  </a:t>
            </a:r>
            <a:r>
              <a:rPr lang="en-US" altLang="ru-RU" i="1"/>
              <a:t>i</a:t>
            </a:r>
            <a:r>
              <a:rPr lang="en-US" altLang="ru-RU"/>
              <a:t>   </a:t>
            </a:r>
            <a:r>
              <a:rPr lang="ru-RU" altLang="ru-RU"/>
              <a:t>от </a:t>
            </a:r>
            <a:r>
              <a:rPr lang="en-US" altLang="ru-RU"/>
              <a:t> </a:t>
            </a:r>
            <a:r>
              <a:rPr lang="ru-RU" altLang="ru-RU"/>
              <a:t>1 до </a:t>
            </a:r>
            <a:r>
              <a:rPr lang="en-US" altLang="ru-RU" i="1"/>
              <a:t>n</a:t>
            </a:r>
            <a:r>
              <a:rPr lang="en-US" altLang="ru-RU"/>
              <a:t>  </a:t>
            </a:r>
            <a:r>
              <a:rPr lang="ru-RU" altLang="ru-RU"/>
              <a:t>выполнить </a:t>
            </a:r>
            <a:r>
              <a:rPr lang="en-US" altLang="ru-RU" b="1"/>
              <a:t>y</a:t>
            </a:r>
            <a:r>
              <a:rPr lang="en-US" altLang="ru-RU"/>
              <a:t>=</a:t>
            </a:r>
            <a:r>
              <a:rPr lang="en-US" altLang="ru-RU" b="1"/>
              <a:t>y</a:t>
            </a:r>
            <a:r>
              <a:rPr lang="en-US" altLang="ru-RU"/>
              <a:t>+</a:t>
            </a:r>
            <a:r>
              <a:rPr lang="en-US" altLang="ru-RU" i="1"/>
              <a:t>x</a:t>
            </a:r>
            <a:r>
              <a:rPr lang="en-US" altLang="ru-RU" i="1" baseline="-25000"/>
              <a:t>i</a:t>
            </a:r>
            <a:r>
              <a:rPr lang="en-US" altLang="ru-RU"/>
              <a:t> </a:t>
            </a:r>
            <a:r>
              <a:rPr lang="en-US" altLang="ru-RU" b="1"/>
              <a:t>a</a:t>
            </a:r>
            <a:r>
              <a:rPr lang="en-US" altLang="ru-RU" b="1" i="1" baseline="-25000"/>
              <a:t>i</a:t>
            </a:r>
          </a:p>
          <a:p>
            <a:pPr algn="l" eaLnBrk="1" hangingPunct="1"/>
            <a:endParaRPr lang="en-US" altLang="ru-RU"/>
          </a:p>
          <a:p>
            <a:pPr algn="l" eaLnBrk="1" hangingPunct="1"/>
            <a:r>
              <a:rPr lang="ru-RU" altLang="ru-RU"/>
              <a:t>Выбор того или иного алгоритма может зависеть от величины некоторых </a:t>
            </a:r>
          </a:p>
          <a:p>
            <a:pPr algn="l" eaLnBrk="1" hangingPunct="1"/>
            <a:r>
              <a:rPr lang="ru-RU" altLang="ru-RU"/>
              <a:t>параметров задачи, способа хранения данных. Только детальный анализ</a:t>
            </a:r>
          </a:p>
          <a:p>
            <a:pPr algn="l" eaLnBrk="1" hangingPunct="1"/>
            <a:r>
              <a:rPr lang="ru-RU" altLang="ru-RU"/>
              <a:t>может показать, какой выбор следует сделать для конкретной машины</a:t>
            </a:r>
          </a:p>
        </p:txBody>
      </p:sp>
    </p:spTree>
    <p:extLst>
      <p:ext uri="{BB962C8B-B14F-4D97-AF65-F5344CB8AC3E}">
        <p14:creationId xmlns:p14="http://schemas.microsoft.com/office/powerpoint/2010/main" val="372252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10" y="356660"/>
            <a:ext cx="11585712" cy="562073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</a:rPr>
              <a:t>Основные проблемы фундаментальной информатики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3"/>
          </p:nvPr>
        </p:nvSpPr>
        <p:spPr>
          <a:xfrm>
            <a:off x="431371" y="1604797"/>
            <a:ext cx="11617291" cy="4704523"/>
          </a:xfrm>
        </p:spPr>
        <p:txBody>
          <a:bodyPr>
            <a:no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ru-RU" sz="3200" b="1" dirty="0" smtClean="0">
                <a:latin typeface="+mj-lt"/>
              </a:rPr>
              <a:t>Плохая масштабируемость современных компьютерных систем </a:t>
            </a:r>
            <a:r>
              <a:rPr lang="en-US" sz="3200" dirty="0" smtClean="0">
                <a:latin typeface="+mj-lt"/>
              </a:rPr>
              <a:t>– </a:t>
            </a:r>
            <a:r>
              <a:rPr lang="ru-RU" sz="3200" dirty="0" smtClean="0">
                <a:latin typeface="+mj-lt"/>
              </a:rPr>
              <a:t>необходима новая парадигма распараллеливания</a:t>
            </a:r>
            <a:endParaRPr lang="en-US" sz="3200" dirty="0">
              <a:latin typeface="+mj-lt"/>
            </a:endParaRPr>
          </a:p>
          <a:p>
            <a:pPr marL="457189" indent="-457189">
              <a:buFont typeface="+mj-lt"/>
              <a:buAutoNum type="arabicPeriod"/>
            </a:pPr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Существует пять типов Больших данных 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к каждому нужен свой подход</a:t>
            </a:r>
            <a:endParaRPr lang="ru-RU" sz="3200" dirty="0">
              <a:latin typeface="+mj-lt"/>
              <a:cs typeface="Times New Roman" panose="02020603050405020304" pitchFamily="18" charset="0"/>
            </a:endParaRPr>
          </a:p>
          <a:p>
            <a:pPr marL="457189" indent="-457189">
              <a:buFont typeface="+mj-lt"/>
              <a:buAutoNum type="arabicPeriod"/>
            </a:pPr>
            <a:r>
              <a:rPr lang="ru-RU" sz="3200" b="1" dirty="0">
                <a:latin typeface="+mj-lt"/>
                <a:cs typeface="Times New Roman" panose="02020603050405020304" pitchFamily="18" charset="0"/>
              </a:rPr>
              <a:t>Переход от непрерывных вычислений к дискретным -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необходим принципиально новый вычислительный </a:t>
            </a:r>
            <a:r>
              <a:rPr lang="ru-RU" sz="3200" dirty="0" smtClean="0">
                <a:latin typeface="+mj-lt"/>
                <a:cs typeface="Times New Roman" panose="02020603050405020304" pitchFamily="18" charset="0"/>
              </a:rPr>
              <a:t>подход</a:t>
            </a:r>
          </a:p>
          <a:p>
            <a:pPr marL="457189" indent="-457189">
              <a:buFont typeface="+mj-lt"/>
              <a:buAutoNum type="arabicPeriod"/>
            </a:pPr>
            <a:r>
              <a:rPr lang="ru-RU" sz="3200" b="1" dirty="0">
                <a:latin typeface="+mj-lt"/>
                <a:cs typeface="Times New Roman" panose="02020603050405020304" pitchFamily="18" charset="0"/>
              </a:rPr>
              <a:t>Решение сложных проблем требует больших стеков программ — </a:t>
            </a:r>
            <a:r>
              <a:rPr lang="ru-RU" sz="3200" dirty="0">
                <a:latin typeface="+mj-lt"/>
                <a:cs typeface="Times New Roman" panose="02020603050405020304" pitchFamily="18" charset="0"/>
              </a:rPr>
              <a:t>необходима комплексная оптимизация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Подпись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4308475"/>
            <a:ext cx="12906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Подпись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351340"/>
            <a:ext cx="1714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900592" cy="7270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/>
              <a:t>Фундаментальные принципы гидромеханики</a:t>
            </a:r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4178300"/>
            <a:ext cx="2967038" cy="9017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25.12.</a:t>
            </a:r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1642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- 20.03.</a:t>
            </a:r>
            <a:r>
              <a:rPr lang="ru-RU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1727</a:t>
            </a:r>
            <a:endParaRPr lang="ru-RU" sz="2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Isaac Newton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1271" name="Picture 6" descr="isaak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771525"/>
            <a:ext cx="24971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6835777" y="4625977"/>
            <a:ext cx="322421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Char char="•"/>
            </a:pPr>
            <a:endParaRPr lang="ru-RU" altLang="ru-RU" sz="3200"/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7739065" y="4137027"/>
            <a:ext cx="2928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1.07.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1646</a:t>
            </a:r>
            <a:r>
              <a:rPr lang="ru-RU" sz="2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- 14.11.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1716</a:t>
            </a:r>
            <a:endParaRPr lang="ru-RU" sz="1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00000"/>
              </a:lnSpc>
              <a:defRPr/>
            </a:pPr>
            <a:r>
              <a:rPr lang="ru-RU" sz="1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Gottfried Wilhelm Leibniz</a:t>
            </a:r>
          </a:p>
        </p:txBody>
      </p:sp>
      <p:pic>
        <p:nvPicPr>
          <p:cNvPr id="11274" name="Picture 9" descr="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782640"/>
            <a:ext cx="269875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34" name="Rectangle 10"/>
          <p:cNvSpPr>
            <a:spLocks noChangeArrowheads="1"/>
          </p:cNvSpPr>
          <p:nvPr/>
        </p:nvSpPr>
        <p:spPr bwMode="auto">
          <a:xfrm>
            <a:off x="4164015" y="730252"/>
            <a:ext cx="38004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63525" indent="-26352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ru-RU" alt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Methodus</a:t>
            </a: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fluxionum</a:t>
            </a:r>
            <a:r>
              <a:rPr lang="ru-RU" altLang="ru-RU" sz="3200" dirty="0"/>
              <a:t> </a:t>
            </a: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  <a:r>
              <a:rPr lang="en-US" altLang="ru-RU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71</a:t>
            </a:r>
            <a:endParaRPr lang="ru-RU" altLang="ru-RU" sz="1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Unified Absolute Time</a:t>
            </a:r>
            <a:endParaRPr lang="ru-RU" altLang="ru-RU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00000"/>
              </a:lnSpc>
            </a:pPr>
            <a:r>
              <a:rPr lang="en-US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space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objects are</a:t>
            </a:r>
            <a:r>
              <a:rPr lang="ru-RU" alt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mathematically strictly related local reference systems</a:t>
            </a:r>
            <a:r>
              <a:rPr lang="ru-RU" alt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359435" name="Rectangle 11"/>
          <p:cNvSpPr>
            <a:spLocks noChangeArrowheads="1"/>
          </p:cNvSpPr>
          <p:nvPr/>
        </p:nvSpPr>
        <p:spPr bwMode="auto">
          <a:xfrm>
            <a:off x="1524000" y="2961311"/>
            <a:ext cx="93040" cy="46230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46038" tIns="46038" rIns="46038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1266" name="Object 12"/>
          <p:cNvGraphicFramePr>
            <a:graphicFrameLocks noChangeAspect="1"/>
          </p:cNvGraphicFramePr>
          <p:nvPr/>
        </p:nvGraphicFramePr>
        <p:xfrm>
          <a:off x="6427790" y="5573713"/>
          <a:ext cx="4029075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Формула" r:id="rId8" imgW="1676400" imgH="469900" progId="Equation.3">
                  <p:embed/>
                </p:oleObj>
              </mc:Choice>
              <mc:Fallback>
                <p:oleObj name="Формула" r:id="rId8" imgW="1676400" imgH="469900" progId="Equation.3">
                  <p:embed/>
                  <p:pic>
                    <p:nvPicPr>
                      <p:cNvPr id="1126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90" y="5573713"/>
                        <a:ext cx="4029075" cy="1136650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rgbClr val="80808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9437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2127" y="2817813"/>
            <a:ext cx="2995613" cy="6413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00"/>
            </a:outerShdw>
          </a:effectLst>
        </p:spPr>
      </p:pic>
      <p:pic>
        <p:nvPicPr>
          <p:cNvPr id="359440" name="Picture 1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2450" y="3392488"/>
            <a:ext cx="2300288" cy="7810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FFFF00"/>
            </a:outerShdw>
          </a:effectLst>
        </p:spPr>
      </p:pic>
      <p:sp>
        <p:nvSpPr>
          <p:cNvPr id="359441" name="Rectangle 17"/>
          <p:cNvSpPr>
            <a:spLocks noChangeArrowheads="1"/>
          </p:cNvSpPr>
          <p:nvPr/>
        </p:nvSpPr>
        <p:spPr bwMode="auto">
          <a:xfrm>
            <a:off x="4803775" y="4833940"/>
            <a:ext cx="57404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</a:pPr>
            <a:r>
              <a:rPr lang="ru-RU" altLang="ru-RU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Дифуравнения</a:t>
            </a:r>
            <a:r>
              <a:rPr lang="ru-RU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 частных производных</a:t>
            </a:r>
            <a:endParaRPr lang="en-US" altLang="ru-RU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100000"/>
              </a:lnSpc>
            </a:pPr>
            <a:r>
              <a:rPr lang="ru-RU" alt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 +</a:t>
            </a:r>
            <a:r>
              <a:rPr lang="ru-RU" alt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vis viva = </a:t>
            </a:r>
            <a:r>
              <a:rPr lang="ru-RU" alt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живые силы </a:t>
            </a:r>
            <a:r>
              <a:rPr lang="ru-RU" altLang="ru-RU" sz="1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субстанциональные производные</a:t>
            </a:r>
            <a:r>
              <a:rPr lang="ru-RU" alt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ru-RU" altLang="ru-RU" sz="16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82" name="Rectangle 19"/>
          <p:cNvSpPr>
            <a:spLocks noChangeArrowheads="1"/>
          </p:cNvSpPr>
          <p:nvPr/>
        </p:nvSpPr>
        <p:spPr bwMode="auto">
          <a:xfrm>
            <a:off x="1674813" y="64770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altLang="ru-RU" sz="1200" i="1">
                <a:solidFill>
                  <a:srgbClr val="0000FF"/>
                </a:solidFill>
              </a:rPr>
              <a:t>Navier-Stokes - viscosity and elasticity - the first order</a:t>
            </a:r>
            <a:endParaRPr lang="ru-RU" altLang="ru-RU" sz="1200" i="1">
              <a:solidFill>
                <a:srgbClr val="0000FF"/>
              </a:solidFill>
            </a:endParaRPr>
          </a:p>
        </p:txBody>
      </p:sp>
      <p:sp>
        <p:nvSpPr>
          <p:cNvPr id="11283" name="Rectangle 21"/>
          <p:cNvSpPr>
            <a:spLocks noChangeArrowheads="1"/>
          </p:cNvSpPr>
          <p:nvPr/>
        </p:nvSpPr>
        <p:spPr bwMode="auto">
          <a:xfrm>
            <a:off x="4335463" y="4318000"/>
            <a:ext cx="34528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ru-RU" sz="1200" i="1">
                <a:solidFill>
                  <a:srgbClr val="0000FF"/>
                </a:solidFill>
              </a:rPr>
              <a:t>Equations of motion and continuity have first order and reversibility of decisions</a:t>
            </a:r>
            <a:endParaRPr lang="ru-RU" altLang="ru-RU" sz="1200" i="1">
              <a:solidFill>
                <a:srgbClr val="0000FF"/>
              </a:solidFill>
            </a:endParaRP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1524000" y="3023351"/>
            <a:ext cx="9304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9804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46038" rIns="46038" bIns="46038" anchor="ctr">
            <a:spAutoFit/>
          </a:bodyPr>
          <a:lstStyle/>
          <a:p>
            <a:endParaRPr lang="ru-RU"/>
          </a:p>
        </p:txBody>
      </p:sp>
      <p:graphicFrame>
        <p:nvGraphicFramePr>
          <p:cNvPr id="11286" name="Object 22"/>
          <p:cNvGraphicFramePr>
            <a:graphicFrameLocks noChangeAspect="1"/>
          </p:cNvGraphicFramePr>
          <p:nvPr/>
        </p:nvGraphicFramePr>
        <p:xfrm>
          <a:off x="1741488" y="5559425"/>
          <a:ext cx="43180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Формула" r:id="rId12" imgW="1841400" imgH="330120" progId="Equation.3">
                  <p:embed/>
                </p:oleObj>
              </mc:Choice>
              <mc:Fallback>
                <p:oleObj name="Формула" r:id="rId12" imgW="1841400" imgH="330120" progId="Equation.3">
                  <p:embed/>
                  <p:pic>
                    <p:nvPicPr>
                      <p:cNvPr id="112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5559425"/>
                        <a:ext cx="4318000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FFFF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1524000" y="3023351"/>
            <a:ext cx="9304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9804"/>
                        <a:invGamma/>
                      </a:scheme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6038" tIns="46038" rIns="46038" bIns="46038" anchor="ctr">
            <a:spAutoFit/>
          </a:bodyPr>
          <a:lstStyle/>
          <a:p>
            <a:endParaRPr lang="ru-RU"/>
          </a:p>
        </p:txBody>
      </p:sp>
      <p:graphicFrame>
        <p:nvGraphicFramePr>
          <p:cNvPr id="11288" name="Object 24"/>
          <p:cNvGraphicFramePr>
            <a:graphicFrameLocks noChangeAspect="1"/>
          </p:cNvGraphicFramePr>
          <p:nvPr/>
        </p:nvGraphicFramePr>
        <p:xfrm>
          <a:off x="1771650" y="4873625"/>
          <a:ext cx="22669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Формула" r:id="rId14" imgW="927000" imgH="330120" progId="Equation.3">
                  <p:embed/>
                </p:oleObj>
              </mc:Choice>
              <mc:Fallback>
                <p:oleObj name="Формула" r:id="rId14" imgW="927000" imgH="330120" progId="Equation.3">
                  <p:embed/>
                  <p:pic>
                    <p:nvPicPr>
                      <p:cNvPr id="1128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4873625"/>
                        <a:ext cx="22669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FFFF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39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86" y="512417"/>
            <a:ext cx="3969525" cy="5911574"/>
          </a:xfrm>
          <a:prstGeom prst="rect">
            <a:avLst/>
          </a:prstGeom>
        </p:spPr>
      </p:pic>
      <p:pic>
        <p:nvPicPr>
          <p:cNvPr id="4100" name="Picture 4" descr="Равномерная сотка на плоск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29" y="747091"/>
            <a:ext cx="28670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риволинейная се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53" y="3946455"/>
            <a:ext cx="6143625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45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3332" y="1765852"/>
            <a:ext cx="87729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Искусственный интеллект 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— это увеличительное стекло. Это лупа, это микроскоп. Он в 100, в тысячи раз увеличит вашу силу, когда вы делаете что-то правильное и полезное, и во столько же раз увеличит ваши ошибки, если вы ничего не понимаете в деле, которым занимаетесь.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09092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11">
            <a:extLst>
              <a:ext uri="{FF2B5EF4-FFF2-40B4-BE49-F238E27FC236}">
                <a16:creationId xmlns:a16="http://schemas.microsoft.com/office/drawing/2014/main" id="{7A2F43BA-A299-3147-9A65-9A2AB5DF7C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8864" r="10141" b="12937"/>
          <a:stretch/>
        </p:blipFill>
        <p:spPr>
          <a:xfrm>
            <a:off x="5181600" y="360287"/>
            <a:ext cx="2698171" cy="3580085"/>
          </a:xfrm>
          <a:prstGeom prst="rect">
            <a:avLst/>
          </a:prstGeom>
          <a:solidFill>
            <a:srgbClr val="5E7076">
              <a:alpha val="41176"/>
            </a:srgb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356660"/>
            <a:ext cx="10846229" cy="562073"/>
          </a:xfrm>
        </p:spPr>
        <p:txBody>
          <a:bodyPr/>
          <a:lstStyle/>
          <a:p>
            <a:r>
              <a:rPr lang="ru-RU" dirty="0"/>
              <a:t>Реконструкция камней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20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431800" y="1411817"/>
          <a:ext cx="4749800" cy="441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754B6A-36DA-6B4D-9425-8BFF386FBA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31" y="699741"/>
            <a:ext cx="3885341" cy="2627659"/>
          </a:xfrm>
          <a:prstGeom prst="rect">
            <a:avLst/>
          </a:prstGeom>
        </p:spPr>
      </p:pic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id="{9A12DA79-72C9-7C47-92DF-323D2E0673BB}"/>
              </a:ext>
            </a:extLst>
          </p:cNvPr>
          <p:cNvSpPr/>
          <p:nvPr/>
        </p:nvSpPr>
        <p:spPr>
          <a:xfrm>
            <a:off x="7112000" y="1736217"/>
            <a:ext cx="1320800" cy="84962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885656-E542-B94C-9FE8-91F2C3429A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59" y="3696446"/>
            <a:ext cx="2535712" cy="216742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453574-8026-1449-8486-C29076CB20F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285" y="3785013"/>
            <a:ext cx="2347912" cy="1990283"/>
          </a:xfrm>
          <a:prstGeom prst="rect">
            <a:avLst/>
          </a:prstGeom>
        </p:spPr>
      </p:pic>
      <p:sp>
        <p:nvSpPr>
          <p:cNvPr id="14" name="Стрелка вправо 13">
            <a:extLst>
              <a:ext uri="{FF2B5EF4-FFF2-40B4-BE49-F238E27FC236}">
                <a16:creationId xmlns:a16="http://schemas.microsoft.com/office/drawing/2014/main" id="{ACC00738-F610-B74D-BEC6-2CD3E205D764}"/>
              </a:ext>
            </a:extLst>
          </p:cNvPr>
          <p:cNvSpPr/>
          <p:nvPr/>
        </p:nvSpPr>
        <p:spPr>
          <a:xfrm>
            <a:off x="8105485" y="4355341"/>
            <a:ext cx="1320800" cy="849627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7049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71" y="356660"/>
            <a:ext cx="10846229" cy="562073"/>
          </a:xfrm>
        </p:spPr>
        <p:txBody>
          <a:bodyPr/>
          <a:lstStyle/>
          <a:p>
            <a:r>
              <a:rPr lang="ru-RU" dirty="0"/>
              <a:t>Реконструкция текстур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100E77A-7408-1F42-8B4E-D8BB08D8AC4B}"/>
              </a:ext>
            </a:extLst>
          </p:cNvPr>
          <p:cNvGraphicFramePr/>
          <p:nvPr>
            <p:extLst/>
          </p:nvPr>
        </p:nvGraphicFramePr>
        <p:xfrm>
          <a:off x="260917" y="1062125"/>
          <a:ext cx="4615883" cy="49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2" descr="https://lh6.googleusercontent.com/_Pk51NTrdYoS8zerukZP6F4Sm-ydY6qsabxzhhiGXfaotwEt5pwDyRg4jym7kcYhEdY3wIBWNCZifyeMG_MSY-v7VdEU0K8UdFzDiKicgPExum9Q8K6T4svrpPCW-E0jje20_u1X">
            <a:extLst>
              <a:ext uri="{FF2B5EF4-FFF2-40B4-BE49-F238E27FC236}">
                <a16:creationId xmlns:a16="http://schemas.microsoft.com/office/drawing/2014/main" id="{50BAD692-D6BB-6F4E-99FB-F19D82CA3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8"/>
          <a:stretch/>
        </p:blipFill>
        <p:spPr bwMode="auto">
          <a:xfrm>
            <a:off x="8913549" y="2006601"/>
            <a:ext cx="3278451" cy="2983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lh6.googleusercontent.com/ZdpN4VXqjccf1pEKrYaY8Et6A9_UIx-AlXdTy1N49h8pwPr_PZ8ul1UO-QHNitKD_TqFkKL4P5I1CYHKlClHgpt1BmGTlRfRdSGQG9TberEP0Xg5gO8FyPfJ0Qs6wGJNUz1xqK2Z">
            <a:extLst>
              <a:ext uri="{FF2B5EF4-FFF2-40B4-BE49-F238E27FC236}">
                <a16:creationId xmlns:a16="http://schemas.microsoft.com/office/drawing/2014/main" id="{5C4EF6FF-CFCF-9F45-B07A-AFC2A8C3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21" y="3812537"/>
            <a:ext cx="3951884" cy="25995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1A4FA199-9940-9B4A-88BA-7269271FF62A}"/>
              </a:ext>
            </a:extLst>
          </p:cNvPr>
          <p:cNvGrpSpPr/>
          <p:nvPr/>
        </p:nvGrpSpPr>
        <p:grpSpPr>
          <a:xfrm>
            <a:off x="5031634" y="-27165"/>
            <a:ext cx="5418861" cy="2799232"/>
            <a:chOff x="4037924" y="957767"/>
            <a:chExt cx="4895722" cy="252899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0C1565E-6D5B-DD4B-8577-38E45580F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960775"/>
              <a:ext cx="1634006" cy="1260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0DC2442-4B8D-A34B-BD27-C9D2E9BC1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323" y="2227062"/>
              <a:ext cx="1639322" cy="125969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4" descr="https://lh6.googleusercontent.com/xqZ5_5oFxwhkuA_pjVkRWW2jxanNK5kgOg6sPqbbp6CHIKSUtXCMexWESbzWKycWblsdOq8tfxVm0XD3rTGK9zqZrqQO8A-P_6E6vhsRT7khPzUntEZvvO3KLDWFSX5lNvwSV8Y3">
              <a:extLst>
                <a:ext uri="{FF2B5EF4-FFF2-40B4-BE49-F238E27FC236}">
                  <a16:creationId xmlns:a16="http://schemas.microsoft.com/office/drawing/2014/main" id="{EC326813-9928-474A-B826-F2C1CE1D0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924" y="2214490"/>
              <a:ext cx="1634683" cy="12722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s://lh4.googleusercontent.com/Kij2w2s9FgqyaSEfKkVYxo9XVwyLf7KYWKXOkotU-9qu3oLtfZfLOkp1kPE-xkVQBEQi7HPfKqYmTrsGsxuGjpe4jDZscce2EtyoXvw3jKhizgFWmrP93g6MGFLKPfhs1BWmEcss">
              <a:extLst>
                <a:ext uri="{FF2B5EF4-FFF2-40B4-BE49-F238E27FC236}">
                  <a16:creationId xmlns:a16="http://schemas.microsoft.com/office/drawing/2014/main" id="{3F912B81-3455-1A42-A6CB-1DB45249E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7482" y="2214491"/>
              <a:ext cx="1679509" cy="12722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s://lh3.googleusercontent.com/-16bchVNweD-GnKGYrO_o4rryKYVHp-P0yeKamGvdD2zB7XA7QJtxSYjlCZ8r_tH-uf3b-65n9d36EM5JVI2lG3Mh72b6QuWW3Ei5mLDgSYnnL_ZlBVe2WSo5n69nihdZOnWD9VN">
              <a:extLst>
                <a:ext uri="{FF2B5EF4-FFF2-40B4-BE49-F238E27FC236}">
                  <a16:creationId xmlns:a16="http://schemas.microsoft.com/office/drawing/2014/main" id="{B4D76B28-0B73-B749-BFBA-B1B7D97F5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045" y="957767"/>
              <a:ext cx="1679509" cy="12599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lh6.googleusercontent.com/K6t5qJv8if23CUYN4q0wQrQRMAGjfeuCJBEAbRAGdQq9_nG-CO91o1bogNPTI7aRLcD0_JLqcosDaBgYbroNdQp_Iq9M28p8OmlFAjtlVx9U8bS4EvD9WKE8U6itF1Tbqsnc5n08">
              <a:extLst>
                <a:ext uri="{FF2B5EF4-FFF2-40B4-BE49-F238E27FC236}">
                  <a16:creationId xmlns:a16="http://schemas.microsoft.com/office/drawing/2014/main" id="{E3A361DE-E06D-6541-958D-096B4AD70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7964" y="963655"/>
              <a:ext cx="1595682" cy="12722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Стрелка вправо 10"/>
            <p:cNvSpPr/>
            <p:nvPr/>
          </p:nvSpPr>
          <p:spPr>
            <a:xfrm rot="5400000">
              <a:off x="4680164" y="2054464"/>
              <a:ext cx="517549" cy="33292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Стрелка вправо 27">
              <a:extLst>
                <a:ext uri="{FF2B5EF4-FFF2-40B4-BE49-F238E27FC236}">
                  <a16:creationId xmlns:a16="http://schemas.microsoft.com/office/drawing/2014/main" id="{6D8F00BF-2879-FB4D-9865-F0D267F9C730}"/>
                </a:ext>
              </a:extLst>
            </p:cNvPr>
            <p:cNvSpPr/>
            <p:nvPr/>
          </p:nvSpPr>
          <p:spPr>
            <a:xfrm>
              <a:off x="5413832" y="2619829"/>
              <a:ext cx="517549" cy="33292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Стрелка вправо 28">
              <a:extLst>
                <a:ext uri="{FF2B5EF4-FFF2-40B4-BE49-F238E27FC236}">
                  <a16:creationId xmlns:a16="http://schemas.microsoft.com/office/drawing/2014/main" id="{306B398E-E8DD-8544-B72B-ED0DCC982BC7}"/>
                </a:ext>
              </a:extLst>
            </p:cNvPr>
            <p:cNvSpPr/>
            <p:nvPr/>
          </p:nvSpPr>
          <p:spPr>
            <a:xfrm rot="16200000">
              <a:off x="6274094" y="1995558"/>
              <a:ext cx="517549" cy="33292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Стрелка вправо 29">
              <a:extLst>
                <a:ext uri="{FF2B5EF4-FFF2-40B4-BE49-F238E27FC236}">
                  <a16:creationId xmlns:a16="http://schemas.microsoft.com/office/drawing/2014/main" id="{AFF11DE3-07D0-2B4D-9E0C-B3B9C22A9D1D}"/>
                </a:ext>
              </a:extLst>
            </p:cNvPr>
            <p:cNvSpPr/>
            <p:nvPr/>
          </p:nvSpPr>
          <p:spPr>
            <a:xfrm>
              <a:off x="7099530" y="1410893"/>
              <a:ext cx="517549" cy="33292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Стрелка вправо 30">
              <a:extLst>
                <a:ext uri="{FF2B5EF4-FFF2-40B4-BE49-F238E27FC236}">
                  <a16:creationId xmlns:a16="http://schemas.microsoft.com/office/drawing/2014/main" id="{97F43367-8FFB-1F40-B41D-2F0DE44C7E7D}"/>
                </a:ext>
              </a:extLst>
            </p:cNvPr>
            <p:cNvSpPr/>
            <p:nvPr/>
          </p:nvSpPr>
          <p:spPr>
            <a:xfrm rot="5400000">
              <a:off x="7976955" y="2054314"/>
              <a:ext cx="517549" cy="33292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21104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71" y="356660"/>
            <a:ext cx="10846229" cy="562073"/>
          </a:xfrm>
        </p:spPr>
        <p:txBody>
          <a:bodyPr/>
          <a:lstStyle/>
          <a:p>
            <a:r>
              <a:rPr lang="ru-RU" dirty="0"/>
              <a:t>Адаптация материалов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690DB1F-87C5-4065-BA19-C196C5C2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225701"/>
            <a:ext cx="6675967" cy="52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A2AACD4-3EA4-4854-AAF7-0159C663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397000"/>
            <a:ext cx="4807271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41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356660"/>
            <a:ext cx="11557429" cy="562073"/>
          </a:xfrm>
        </p:spPr>
        <p:txBody>
          <a:bodyPr/>
          <a:lstStyle/>
          <a:p>
            <a:r>
              <a:rPr lang="ru-RU" dirty="0"/>
              <a:t>Восстановление поверхности по видео записи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83FCC-8334-1C46-8E7F-79D42F7876C2}"/>
              </a:ext>
            </a:extLst>
          </p:cNvPr>
          <p:cNvSpPr txBox="1"/>
          <p:nvPr/>
        </p:nvSpPr>
        <p:spPr>
          <a:xfrm>
            <a:off x="711200" y="1092201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8EBF86E-5627-B24B-B09A-901678A0D750}"/>
              </a:ext>
            </a:extLst>
          </p:cNvPr>
          <p:cNvGrpSpPr/>
          <p:nvPr/>
        </p:nvGrpSpPr>
        <p:grpSpPr>
          <a:xfrm>
            <a:off x="4259522" y="1843099"/>
            <a:ext cx="7932479" cy="3516301"/>
            <a:chOff x="3133419" y="785968"/>
            <a:chExt cx="5949359" cy="263722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150F1958-DABA-FE4C-8540-FAF93E36B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419" y="2104230"/>
              <a:ext cx="2344824" cy="13189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3DD94CE-27D3-4241-9F91-6E4335376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419" y="785968"/>
              <a:ext cx="2344824" cy="13182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14EDDF5-66C4-D340-8965-70EF667B5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243" y="785968"/>
              <a:ext cx="2763920" cy="26372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7943100-346B-BE44-872A-51505FA5B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763" y="2283713"/>
              <a:ext cx="1919443" cy="9207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1C0754D6-26BB-234C-972A-FA80F887D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30742" r="25625" b="15926"/>
            <a:stretch/>
          </p:blipFill>
          <p:spPr>
            <a:xfrm>
              <a:off x="6587124" y="1188482"/>
              <a:ext cx="2495654" cy="17194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8" name="Стрелка вправо 7">
              <a:extLst>
                <a:ext uri="{FF2B5EF4-FFF2-40B4-BE49-F238E27FC236}">
                  <a16:creationId xmlns:a16="http://schemas.microsoft.com/office/drawing/2014/main" id="{EECF3F89-16D8-5346-B4AE-93DD94ADEBEA}"/>
                </a:ext>
              </a:extLst>
            </p:cNvPr>
            <p:cNvSpPr/>
            <p:nvPr/>
          </p:nvSpPr>
          <p:spPr>
            <a:xfrm rot="5400000">
              <a:off x="4085256" y="1716643"/>
              <a:ext cx="494140" cy="32694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Стрелка вправо 16">
              <a:extLst>
                <a:ext uri="{FF2B5EF4-FFF2-40B4-BE49-F238E27FC236}">
                  <a16:creationId xmlns:a16="http://schemas.microsoft.com/office/drawing/2014/main" id="{14F3B51D-064C-FC41-9448-0EA846808338}"/>
                </a:ext>
              </a:extLst>
            </p:cNvPr>
            <p:cNvSpPr/>
            <p:nvPr/>
          </p:nvSpPr>
          <p:spPr>
            <a:xfrm>
              <a:off x="5158514" y="2571750"/>
              <a:ext cx="494140" cy="32694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Стрелка вправо 17">
              <a:extLst>
                <a:ext uri="{FF2B5EF4-FFF2-40B4-BE49-F238E27FC236}">
                  <a16:creationId xmlns:a16="http://schemas.microsoft.com/office/drawing/2014/main" id="{A10AC20D-6FB8-FC4B-94EC-B5BA40C51027}"/>
                </a:ext>
              </a:extLst>
            </p:cNvPr>
            <p:cNvSpPr/>
            <p:nvPr/>
          </p:nvSpPr>
          <p:spPr>
            <a:xfrm>
              <a:off x="6346484" y="1884736"/>
              <a:ext cx="494140" cy="32694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EFEE2714-F86A-574E-B865-03B4447801BC}"/>
              </a:ext>
            </a:extLst>
          </p:cNvPr>
          <p:cNvGraphicFramePr/>
          <p:nvPr>
            <p:extLst/>
          </p:nvPr>
        </p:nvGraphicFramePr>
        <p:xfrm>
          <a:off x="353445" y="1397001"/>
          <a:ext cx="3710555" cy="445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010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356660"/>
            <a:ext cx="10846229" cy="562073"/>
          </a:xfrm>
        </p:spPr>
        <p:txBody>
          <a:bodyPr/>
          <a:lstStyle/>
          <a:p>
            <a:r>
              <a:rPr lang="ru-RU" dirty="0"/>
              <a:t>Построение стен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D4DF-2351-4A60-A90B-60ED82532F73}" type="slidenum">
              <a:rPr lang="ru-RU" smtClean="0"/>
              <a:pPr/>
              <a:t>24</a:t>
            </a:fld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E092187-FC34-DF47-8E35-360A3AD451CB}"/>
              </a:ext>
            </a:extLst>
          </p:cNvPr>
          <p:cNvGrpSpPr/>
          <p:nvPr/>
        </p:nvGrpSpPr>
        <p:grpSpPr>
          <a:xfrm>
            <a:off x="2192256" y="1110877"/>
            <a:ext cx="7807489" cy="2417063"/>
            <a:chOff x="1219201" y="835152"/>
            <a:chExt cx="5855617" cy="1812797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4A133B4B-93C0-0742-9C74-41DFA21E73B3}"/>
                </a:ext>
              </a:extLst>
            </p:cNvPr>
            <p:cNvGrpSpPr/>
            <p:nvPr/>
          </p:nvGrpSpPr>
          <p:grpSpPr>
            <a:xfrm>
              <a:off x="1219201" y="835152"/>
              <a:ext cx="2156728" cy="1812797"/>
              <a:chOff x="1219200" y="835151"/>
              <a:chExt cx="2362201" cy="1985504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91" t="-157" r="9109" b="157"/>
              <a:stretch/>
            </p:blipFill>
            <p:spPr>
              <a:xfrm>
                <a:off x="2484121" y="835151"/>
                <a:ext cx="1097280" cy="8601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02" r="5005"/>
              <a:stretch/>
            </p:blipFill>
            <p:spPr>
              <a:xfrm>
                <a:off x="1219200" y="843292"/>
                <a:ext cx="1143001" cy="85196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666" b="6958"/>
              <a:stretch/>
            </p:blipFill>
            <p:spPr>
              <a:xfrm>
                <a:off x="1268572" y="1889098"/>
                <a:ext cx="2286001" cy="93155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4" t="13303" r="7486" b="5545"/>
            <a:stretch/>
          </p:blipFill>
          <p:spPr>
            <a:xfrm>
              <a:off x="3798218" y="835153"/>
              <a:ext cx="3276600" cy="17365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Стрелка вправо 10"/>
            <p:cNvSpPr/>
            <p:nvPr/>
          </p:nvSpPr>
          <p:spPr>
            <a:xfrm>
              <a:off x="3183982" y="1447637"/>
              <a:ext cx="812405" cy="522593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60EF2E-30D0-E74D-8274-14C3F0603A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600" y="3720083"/>
            <a:ext cx="5689600" cy="220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AB3133-E385-FE45-8D7D-E0F763B157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41" y="3720083"/>
            <a:ext cx="2378153" cy="2268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1172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razvnau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4005064"/>
            <a:ext cx="3776663" cy="244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Объект 2"/>
          <p:cNvSpPr txBox="1">
            <a:spLocks/>
          </p:cNvSpPr>
          <p:nvPr/>
        </p:nvSpPr>
        <p:spPr bwMode="auto">
          <a:xfrm>
            <a:off x="3648075" y="115889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altLang="ru-RU" sz="2800" dirty="0">
                <a:solidFill>
                  <a:srgbClr val="800000"/>
                </a:solidFill>
                <a:latin typeface="PT Sans"/>
                <a:sym typeface="PT Sans"/>
              </a:rPr>
              <a:t>СОСТОЯНИЕ, ПРОБЛЕМЫ</a:t>
            </a:r>
            <a:endParaRPr lang="en-US" altLang="ru-RU" sz="28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366" name="Picture 6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1116013"/>
            <a:ext cx="3338827" cy="250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39350" y="1116014"/>
            <a:ext cx="739652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00" dirty="0">
                <a:solidFill>
                  <a:prstClr val="black"/>
                </a:solidFill>
                <a:latin typeface="PT Sans"/>
                <a:cs typeface="Arial" panose="020B0604020202020204" pitchFamily="34" charset="0"/>
              </a:rPr>
              <a:t>Современные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dirty="0">
                <a:solidFill>
                  <a:prstClr val="black"/>
                </a:solidFill>
                <a:latin typeface="PT Sans"/>
                <a:cs typeface="Arial" panose="020B0604020202020204" pitchFamily="34" charset="0"/>
              </a:rPr>
              <a:t>подходы к образованию в сфере </a:t>
            </a:r>
            <a:r>
              <a:rPr lang="en-US" altLang="ru-RU" sz="3000" dirty="0">
                <a:solidFill>
                  <a:prstClr val="black"/>
                </a:solidFill>
                <a:latin typeface="PT Sans"/>
                <a:cs typeface="Arial" panose="020B0604020202020204" pitchFamily="34" charset="0"/>
              </a:rPr>
              <a:t>IT</a:t>
            </a:r>
            <a:r>
              <a:rPr lang="ru-RU" altLang="ru-RU" sz="3000" dirty="0">
                <a:solidFill>
                  <a:prstClr val="black"/>
                </a:solidFill>
                <a:latin typeface="PT Sans"/>
                <a:cs typeface="Arial" panose="020B0604020202020204" pitchFamily="34" charset="0"/>
              </a:rPr>
              <a:t> не обеспечивают требуемого уровня квалификации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altLang="ru-RU" sz="3000" dirty="0">
                <a:solidFill>
                  <a:prstClr val="black"/>
                </a:solidFill>
                <a:latin typeface="PT Sans"/>
                <a:cs typeface="Arial" panose="020B0604020202020204" pitchFamily="34" charset="0"/>
              </a:rPr>
              <a:t> ограничиваются подготовкой пользователей  стандартизованного и массового ПО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altLang="ru-RU" sz="3000" dirty="0">
                <a:solidFill>
                  <a:prstClr val="black"/>
                </a:solidFill>
                <a:latin typeface="PT Sans"/>
                <a:cs typeface="Arial" panose="020B0604020202020204" pitchFamily="34" charset="0"/>
              </a:rPr>
              <a:t> замыкаются на чисто теоретических основах фундаментальной информатики</a:t>
            </a:r>
          </a:p>
        </p:txBody>
      </p:sp>
    </p:spTree>
    <p:extLst>
      <p:ext uri="{BB962C8B-B14F-4D97-AF65-F5344CB8AC3E}">
        <p14:creationId xmlns:p14="http://schemas.microsoft.com/office/powerpoint/2010/main" val="3353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23392" y="1196977"/>
            <a:ext cx="10753195" cy="5184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000" dirty="0">
                <a:solidFill>
                  <a:prstClr val="black"/>
                </a:solidFill>
                <a:latin typeface="PT Sans"/>
              </a:rPr>
              <a:t> </a:t>
            </a:r>
            <a:r>
              <a:rPr lang="ru-RU" altLang="ru-RU" sz="3400" dirty="0">
                <a:solidFill>
                  <a:prstClr val="black"/>
                </a:solidFill>
                <a:latin typeface="PT Sans"/>
              </a:rPr>
              <a:t>Очень сильный перекос в сторону 	программирования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400" dirty="0">
                <a:solidFill>
                  <a:prstClr val="black"/>
                </a:solidFill>
                <a:latin typeface="PT Sans"/>
              </a:rPr>
              <a:t> Вымывание из курсов математики 	принципиальных разделов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400" dirty="0">
                <a:solidFill>
                  <a:prstClr val="black"/>
                </a:solidFill>
                <a:latin typeface="PT Sans"/>
              </a:rPr>
              <a:t> Перекос в сторону канонических 	разделов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400" dirty="0">
                <a:solidFill>
                  <a:prstClr val="black"/>
                </a:solidFill>
                <a:latin typeface="PT Sans"/>
              </a:rPr>
              <a:t> Отсутствие подготовки в части решения  	комплексных задач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400" dirty="0">
                <a:solidFill>
                  <a:prstClr val="black"/>
                </a:solidFill>
                <a:latin typeface="PT Sans"/>
              </a:rPr>
              <a:t> Отсутствие фиксированного базового набора 	знаний</a:t>
            </a:r>
            <a:endParaRPr lang="en-GB" altLang="ru-RU" sz="4100" dirty="0">
              <a:solidFill>
                <a:srgbClr val="800000"/>
              </a:solidFill>
              <a:latin typeface="PT Sans"/>
            </a:endParaRPr>
          </a:p>
        </p:txBody>
      </p:sp>
      <p:sp>
        <p:nvSpPr>
          <p:cNvPr id="19459" name="Объект 2"/>
          <p:cNvSpPr txBox="1">
            <a:spLocks/>
          </p:cNvSpPr>
          <p:nvPr/>
        </p:nvSpPr>
        <p:spPr bwMode="auto">
          <a:xfrm>
            <a:off x="3648075" y="115889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altLang="ru-RU" sz="2800">
                <a:solidFill>
                  <a:srgbClr val="800000"/>
                </a:solidFill>
                <a:latin typeface="PT Sans"/>
                <a:sym typeface="PT Sans"/>
              </a:rPr>
              <a:t>НЕДОСТАТКИ</a:t>
            </a:r>
            <a:endParaRPr lang="en-US" altLang="ru-RU" sz="28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21587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007435" y="1196977"/>
            <a:ext cx="10465163" cy="5184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000" dirty="0">
                <a:solidFill>
                  <a:prstClr val="black"/>
                </a:solidFill>
                <a:latin typeface="PT Sans"/>
              </a:rPr>
              <a:t> </a:t>
            </a:r>
            <a:r>
              <a:rPr lang="ru-RU" altLang="ru-RU" sz="3800" dirty="0">
                <a:solidFill>
                  <a:prstClr val="black"/>
                </a:solidFill>
                <a:latin typeface="PT Sans"/>
              </a:rPr>
              <a:t>Выделение расширенного списка 	разделов математики 	(базовый набор) 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800" dirty="0">
                <a:solidFill>
                  <a:prstClr val="black"/>
                </a:solidFill>
                <a:latin typeface="PT Sans"/>
              </a:rPr>
              <a:t> Полный пересмотр подходов к 	преподаванию информатики и 	программирования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800" dirty="0">
                <a:solidFill>
                  <a:prstClr val="black"/>
                </a:solidFill>
                <a:latin typeface="PT Sans"/>
              </a:rPr>
              <a:t> Признать наличие, как отдельного 	раздела прикладной математики, 	раздела вычислительных наук</a:t>
            </a:r>
            <a:r>
              <a:rPr lang="ru-RU" altLang="ru-RU" sz="3400" dirty="0">
                <a:solidFill>
                  <a:prstClr val="black"/>
                </a:solidFill>
                <a:latin typeface="PT Sans"/>
              </a:rPr>
              <a:t> </a:t>
            </a:r>
            <a:endParaRPr lang="en-GB" altLang="ru-RU" sz="3400" dirty="0">
              <a:solidFill>
                <a:prstClr val="black"/>
              </a:solidFill>
              <a:latin typeface="PT Sans"/>
            </a:endParaRPr>
          </a:p>
        </p:txBody>
      </p:sp>
      <p:sp>
        <p:nvSpPr>
          <p:cNvPr id="26627" name="Объект 2"/>
          <p:cNvSpPr txBox="1">
            <a:spLocks/>
          </p:cNvSpPr>
          <p:nvPr/>
        </p:nvSpPr>
        <p:spPr bwMode="auto">
          <a:xfrm>
            <a:off x="3648075" y="115889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altLang="ru-RU" sz="2800">
                <a:solidFill>
                  <a:srgbClr val="800000"/>
                </a:solidFill>
                <a:latin typeface="PT Sans"/>
                <a:sym typeface="PT Sans"/>
              </a:rPr>
              <a:t>ПУТИ РЕШЕНИЯ</a:t>
            </a:r>
            <a:endParaRPr lang="en-US" altLang="ru-RU" sz="28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7137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703870" y="1196975"/>
            <a:ext cx="10672717" cy="5346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800" dirty="0">
                <a:solidFill>
                  <a:prstClr val="black"/>
                </a:solidFill>
                <a:latin typeface="PT Sans"/>
              </a:rPr>
              <a:t> Сквозное планирование образования:</a:t>
            </a:r>
            <a:br>
              <a:rPr lang="ru-RU" altLang="ru-RU" sz="3800" dirty="0">
                <a:solidFill>
                  <a:prstClr val="black"/>
                </a:solidFill>
                <a:latin typeface="PT Sans"/>
              </a:rPr>
            </a:br>
            <a:r>
              <a:rPr lang="ru-RU" altLang="ru-RU" sz="3000" dirty="0">
                <a:solidFill>
                  <a:prstClr val="black"/>
                </a:solidFill>
                <a:latin typeface="PT Sans"/>
              </a:rPr>
              <a:t>школа (АГ) – </a:t>
            </a:r>
            <a:r>
              <a:rPr lang="ru-RU" altLang="ru-RU" sz="3000" dirty="0" err="1">
                <a:solidFill>
                  <a:prstClr val="black"/>
                </a:solidFill>
                <a:latin typeface="PT Sans"/>
              </a:rPr>
              <a:t>бакалавриат</a:t>
            </a:r>
            <a:r>
              <a:rPr lang="ru-RU" altLang="ru-RU" sz="3000" dirty="0">
                <a:solidFill>
                  <a:prstClr val="black"/>
                </a:solidFill>
                <a:latin typeface="PT Sans"/>
              </a:rPr>
              <a:t> – магистратура - аспирантура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800" dirty="0">
                <a:solidFill>
                  <a:prstClr val="black"/>
                </a:solidFill>
                <a:latin typeface="PT Sans"/>
              </a:rPr>
              <a:t> Командная проектно-ориентированная работа студентов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800" dirty="0">
                <a:solidFill>
                  <a:prstClr val="black"/>
                </a:solidFill>
                <a:latin typeface="PT Sans"/>
              </a:rPr>
              <a:t> Углубленная подготовка за счет</a:t>
            </a:r>
            <a:endParaRPr lang="ru-RU" altLang="ru-RU" sz="3000" dirty="0">
              <a:solidFill>
                <a:prstClr val="black"/>
              </a:solidFill>
              <a:latin typeface="PT Sans"/>
            </a:endParaRPr>
          </a:p>
          <a:p>
            <a:pPr marL="742932" lvl="1" indent="-285744"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000" dirty="0">
                <a:solidFill>
                  <a:prstClr val="black"/>
                </a:solidFill>
                <a:latin typeface="PT Sans"/>
              </a:rPr>
              <a:t> специализированных курсов</a:t>
            </a:r>
          </a:p>
          <a:p>
            <a:pPr marL="742932" lvl="1" indent="-285744"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</a:pPr>
            <a:r>
              <a:rPr lang="ru-RU" altLang="ru-RU" sz="3000" dirty="0">
                <a:solidFill>
                  <a:prstClr val="black"/>
                </a:solidFill>
                <a:latin typeface="PT Sans"/>
              </a:rPr>
              <a:t> привлечения преподавательских кадров высшей квалификации в рамках консорциума «</a:t>
            </a:r>
            <a:r>
              <a:rPr lang="en-US" altLang="ru-RU" sz="3000" dirty="0">
                <a:solidFill>
                  <a:prstClr val="black"/>
                </a:solidFill>
                <a:latin typeface="PT Sans"/>
              </a:rPr>
              <a:t>IT-</a:t>
            </a:r>
            <a:r>
              <a:rPr lang="ru-RU" altLang="ru-RU" sz="3000" dirty="0">
                <a:solidFill>
                  <a:prstClr val="black"/>
                </a:solidFill>
                <a:latin typeface="PT Sans"/>
              </a:rPr>
              <a:t>образование – </a:t>
            </a:r>
            <a:r>
              <a:rPr lang="en-US" altLang="ru-RU" sz="3000" dirty="0">
                <a:solidFill>
                  <a:prstClr val="black"/>
                </a:solidFill>
                <a:latin typeface="PT Sans"/>
              </a:rPr>
              <a:t>XXI </a:t>
            </a:r>
            <a:r>
              <a:rPr lang="ru-RU" altLang="ru-RU" sz="3000" dirty="0">
                <a:solidFill>
                  <a:prstClr val="black"/>
                </a:solidFill>
                <a:latin typeface="PT Sans"/>
              </a:rPr>
              <a:t>век» и распределенных реестров</a:t>
            </a:r>
            <a:endParaRPr lang="en-GB" altLang="ru-RU" sz="3000" dirty="0">
              <a:solidFill>
                <a:prstClr val="black"/>
              </a:solidFill>
              <a:latin typeface="PT Sans"/>
            </a:endParaRPr>
          </a:p>
        </p:txBody>
      </p:sp>
      <p:sp>
        <p:nvSpPr>
          <p:cNvPr id="38915" name="Объект 2"/>
          <p:cNvSpPr txBox="1">
            <a:spLocks/>
          </p:cNvSpPr>
          <p:nvPr/>
        </p:nvSpPr>
        <p:spPr bwMode="auto">
          <a:xfrm>
            <a:off x="3648075" y="115889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altLang="ru-RU" sz="2800" dirty="0">
                <a:solidFill>
                  <a:srgbClr val="800000"/>
                </a:solidFill>
                <a:latin typeface="PT Sans"/>
                <a:sym typeface="PT Sans"/>
              </a:rPr>
              <a:t>  ПРИНЦИПИАЛЬНЫЕ ОТЛИЧИЯ</a:t>
            </a:r>
            <a:endParaRPr lang="en-US" altLang="ru-RU" sz="28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75511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2081214" y="1196975"/>
            <a:ext cx="8450263" cy="5346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800" dirty="0">
                <a:solidFill>
                  <a:prstClr val="black"/>
                </a:solidFill>
                <a:latin typeface="PT Sans"/>
              </a:rPr>
              <a:t>Командная проектно-ориентированная работа студентов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3800" dirty="0">
              <a:solidFill>
                <a:prstClr val="black"/>
              </a:solidFill>
              <a:latin typeface="PT Sans"/>
            </a:endParaRPr>
          </a:p>
          <a:p>
            <a:pPr algn="ctr"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3800" dirty="0">
                <a:solidFill>
                  <a:prstClr val="black"/>
                </a:solidFill>
                <a:latin typeface="PT Sans"/>
              </a:rPr>
              <a:t>Предполагается с первого курса обучение современным информационным технологиям и связанным с ними математическим методам вести на примерах все усложняющихся проектных заданий</a:t>
            </a:r>
          </a:p>
          <a:p>
            <a:pPr defTabSz="914377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GB" altLang="ru-RU" sz="3000" dirty="0">
              <a:solidFill>
                <a:srgbClr val="C0C0C0"/>
              </a:solidFill>
              <a:latin typeface="PT Sans"/>
            </a:endParaRPr>
          </a:p>
        </p:txBody>
      </p:sp>
      <p:sp>
        <p:nvSpPr>
          <p:cNvPr id="47107" name="Объект 2"/>
          <p:cNvSpPr txBox="1">
            <a:spLocks/>
          </p:cNvSpPr>
          <p:nvPr/>
        </p:nvSpPr>
        <p:spPr bwMode="auto">
          <a:xfrm>
            <a:off x="3648075" y="115889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37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altLang="ru-RU" sz="2800">
                <a:solidFill>
                  <a:srgbClr val="800000"/>
                </a:solidFill>
                <a:latin typeface="PT Sans"/>
                <a:sym typeface="PT Sans"/>
              </a:rPr>
              <a:t>  </a:t>
            </a:r>
            <a:endParaRPr lang="en-US" altLang="ru-RU" sz="28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8060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данные</a:t>
            </a:r>
            <a:endParaRPr lang="ru-RU" dirty="0"/>
          </a:p>
        </p:txBody>
      </p:sp>
      <p:pic>
        <p:nvPicPr>
          <p:cNvPr id="2050" name="Picture 2" descr="https://filearchive.cnews.ru/img/book/2022/07/11/bigstock-big-data-concept-in-word-tag-c-49922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1" y="1379918"/>
            <a:ext cx="8248060" cy="48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58739" y="2117034"/>
            <a:ext cx="195994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се </a:t>
            </a:r>
            <a:r>
              <a:rPr lang="ru-RU" dirty="0"/>
              <a:t>об этом говорят, никто на самом деле не знает, как это делать, все думают, что этим занимаются все остальные, поэтому все утверждают, что это делают </a:t>
            </a:r>
            <a:r>
              <a:rPr lang="ru-RU" dirty="0" smtClean="0"/>
              <a:t>они.</a:t>
            </a:r>
          </a:p>
          <a:p>
            <a:endParaRPr lang="ru-RU" dirty="0"/>
          </a:p>
          <a:p>
            <a:r>
              <a:rPr lang="en-US" b="1" dirty="0"/>
              <a:t>Dan </a:t>
            </a:r>
            <a:r>
              <a:rPr lang="en-US" b="1" dirty="0" err="1"/>
              <a:t>Ariely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152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Объект 2"/>
          <p:cNvSpPr txBox="1">
            <a:spLocks/>
          </p:cNvSpPr>
          <p:nvPr/>
        </p:nvSpPr>
        <p:spPr bwMode="auto">
          <a:xfrm>
            <a:off x="3647728" y="116633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800000"/>
                </a:solidFill>
                <a:latin typeface="PT Sans"/>
                <a:sym typeface="PT Sans"/>
              </a:rPr>
              <a:t>1 СЕМЕСТР</a:t>
            </a:r>
            <a:endParaRPr lang="en-US" altLang="ru-RU" sz="28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524000" y="1052736"/>
          <a:ext cx="9144000" cy="702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>
                  <a:extLst>
                    <a:ext uri="{9D8B030D-6E8A-4147-A177-3AD203B41FA5}">
                      <a16:colId xmlns:a16="http://schemas.microsoft.com/office/drawing/2014/main" val="92049647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7267961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2450157"/>
                    </a:ext>
                  </a:extLst>
                </a:gridCol>
                <a:gridCol w="2627784">
                  <a:extLst>
                    <a:ext uri="{9D8B030D-6E8A-4147-A177-3AD203B41FA5}">
                      <a16:colId xmlns:a16="http://schemas.microsoft.com/office/drawing/2014/main" val="1237810469"/>
                    </a:ext>
                  </a:extLst>
                </a:gridCol>
              </a:tblGrid>
              <a:tr h="53682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Матанализ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Алгебра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Программирование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52708"/>
                  </a:ext>
                </a:extLst>
              </a:tr>
              <a:tr h="5007796">
                <a:tc>
                  <a:txBody>
                    <a:bodyPr/>
                    <a:lstStyle/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Аксиоматика вещественных чисе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л. 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Числовые последовательности, пределы.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Замечательные пределы. 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Функции одной переменной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непрерывность, производная, дифференцируемость, экстремумы. Формула Тейлора. </a:t>
                      </a:r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Интегралы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(неопределенный и определенный). Формула Ньютона-Лейбница.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Теория целых чисел.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Модулярная арифметика: наибольший общий делитель (НОД), теоремы Ферма, Эйлера. Линейные сравнения, китайская теорема об остатках.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Комплексные числа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аксиоматика, возведение в степень, извлечение корней.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Полиномы одной переменной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Операции, умножение, деление с остатком, НОД. Решение алгебраических уравнений, метод Ньютона. Полиномы нескольких переменных (краткие основы).</a:t>
                      </a:r>
                    </a:p>
                    <a:p>
                      <a:r>
                        <a:rPr lang="ru-RU" sz="14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Геометрия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Прямые и плоскости в пространстве. Кривые и поверхности второго порядка. Преобразования координат. Линейные арифметические пространства.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Представление алгоритмов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Индукция и рекурсия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Логарифмы, суммирование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Пределы и отношения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Комбинаторный поиск, перебор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Сортировка.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Различие между аналитическими и численными алгоритмами. Проблема оценки точности вычислений.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стоимости вычислений (на примере алгоритма Евклида, схемы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Хорнера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алгоритмов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Карацубы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 Ньютона как пример численного алгоритма.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Программирование в </a:t>
                      </a:r>
                      <a:r>
                        <a:rPr lang="ru-RU" sz="1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Линукс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• История и истоки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Линукса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• Основы работы в командной строке.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• Сборка программ с открытым исходным кодом.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• Контейнеры приложений для сборки и запуска программ.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• Оптимизация программ с открытым и закрытым исходным кодом.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• Запуск приложений на кластере.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Современные методы программирования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Структуры данных, фонд типы С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Указатели и функции - наследование в С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Ассемблер, ASP деревья и ООП - классы в С++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со строками (сортировка вывод машина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тьюринга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Лямбда выражения и замыкания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Умные указатели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Паттерны ООП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Потоки и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корутины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Сокеты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258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3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766888" y="1268760"/>
            <a:ext cx="8901112" cy="53701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3000" dirty="0">
                <a:latin typeface="PT Sans"/>
              </a:rPr>
              <a:t> </a:t>
            </a:r>
            <a:r>
              <a:rPr lang="ru-RU" altLang="ru-RU" sz="3000" dirty="0">
                <a:latin typeface="Arial" panose="020B0604020202020204" pitchFamily="34" charset="0"/>
              </a:rPr>
              <a:t>Программное обеспечение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800" dirty="0">
                <a:latin typeface="PT Sans"/>
              </a:rPr>
              <a:t> </a:t>
            </a:r>
            <a:r>
              <a:rPr lang="ru-RU" sz="2800" dirty="0">
                <a:latin typeface="PT Sans"/>
              </a:rPr>
              <a:t>Программирование в </a:t>
            </a:r>
            <a:r>
              <a:rPr lang="ru-RU" sz="2800" dirty="0" err="1">
                <a:latin typeface="PT Sans"/>
              </a:rPr>
              <a:t>Linux</a:t>
            </a:r>
            <a:endParaRPr 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800" dirty="0">
                <a:latin typeface="PT Sans"/>
              </a:rPr>
              <a:t> Современные методы программирования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3000" dirty="0">
                <a:latin typeface="PT Sans"/>
              </a:rPr>
              <a:t> Математическая подготовка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800" dirty="0">
                <a:latin typeface="PT Sans"/>
              </a:rPr>
              <a:t> Алгебра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800" dirty="0">
                <a:latin typeface="PT Sans"/>
              </a:rPr>
              <a:t> Геометрия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800" dirty="0">
                <a:latin typeface="PT Sans"/>
              </a:rPr>
              <a:t> Математический анализ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800" dirty="0">
                <a:latin typeface="PT Sans"/>
              </a:rPr>
              <a:t> Дискретная математика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800" dirty="0">
                <a:latin typeface="PT Sans"/>
              </a:rPr>
              <a:t> Связующий компонент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ru-RU" altLang="ru-RU" sz="2800" dirty="0">
                <a:latin typeface="PT Sans"/>
              </a:rPr>
              <a:t> Основы алгоритмов</a:t>
            </a:r>
            <a:endParaRPr lang="en-US" alt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ru-RU" sz="2800" dirty="0">
                <a:latin typeface="PT Sans"/>
              </a:rPr>
              <a:t> </a:t>
            </a:r>
            <a:r>
              <a:rPr lang="ru-RU" altLang="ru-RU" sz="2800" dirty="0">
                <a:latin typeface="PT Sans"/>
              </a:rPr>
              <a:t>Архитектура вычислительных систем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</a:pPr>
            <a:endParaRPr lang="en-GB" altLang="ru-RU" sz="2800" dirty="0">
              <a:latin typeface="PT Sans"/>
            </a:endParaRPr>
          </a:p>
        </p:txBody>
      </p:sp>
      <p:sp>
        <p:nvSpPr>
          <p:cNvPr id="45059" name="Объект 2"/>
          <p:cNvSpPr txBox="1">
            <a:spLocks/>
          </p:cNvSpPr>
          <p:nvPr/>
        </p:nvSpPr>
        <p:spPr bwMode="auto">
          <a:xfrm>
            <a:off x="3648075" y="115889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800000"/>
                </a:solidFill>
                <a:latin typeface="PT Sans"/>
                <a:sym typeface="PT Sans"/>
              </a:rPr>
              <a:t>  1 КУРС</a:t>
            </a:r>
            <a:endParaRPr lang="en-US" altLang="ru-RU" sz="28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1215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631504" y="1052736"/>
            <a:ext cx="9036496" cy="57606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3000" dirty="0">
                <a:latin typeface="PT Sans"/>
              </a:rPr>
              <a:t> </a:t>
            </a:r>
            <a:r>
              <a:rPr lang="ru-RU" altLang="ru-RU" sz="3000" dirty="0">
                <a:latin typeface="Arial" panose="020B0604020202020204" pitchFamily="34" charset="0"/>
              </a:rPr>
              <a:t>Программное обеспечение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Системное п</a:t>
            </a:r>
            <a:r>
              <a:rPr lang="ru-RU" sz="2800" dirty="0">
                <a:latin typeface="PT Sans"/>
              </a:rPr>
              <a:t>рограммирование в </a:t>
            </a:r>
            <a:r>
              <a:rPr lang="ru-RU" sz="2800" dirty="0" err="1">
                <a:latin typeface="PT Sans"/>
              </a:rPr>
              <a:t>Linux</a:t>
            </a:r>
            <a:endParaRPr 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Современные методы программирования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Функциональное программирование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3000" dirty="0">
                <a:latin typeface="PT Sans"/>
              </a:rPr>
              <a:t> Математическая подготовка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Теория функций комплексной переменной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Дифференциальные уравнения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Математический анализ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Вариационное исчисление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Теория вероятностей и математическая статистика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Связующий компонент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Алгоритмы и структуры данных</a:t>
            </a:r>
            <a:endParaRPr lang="en-US" alt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Основы распределенных вычислений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Численные методы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Технологии искусственного интеллекта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</a:pPr>
            <a:endParaRPr lang="en-GB" altLang="ru-RU" sz="2800" dirty="0">
              <a:latin typeface="PT Sans"/>
            </a:endParaRPr>
          </a:p>
        </p:txBody>
      </p:sp>
      <p:sp>
        <p:nvSpPr>
          <p:cNvPr id="45059" name="Объект 2"/>
          <p:cNvSpPr txBox="1">
            <a:spLocks/>
          </p:cNvSpPr>
          <p:nvPr/>
        </p:nvSpPr>
        <p:spPr bwMode="auto">
          <a:xfrm>
            <a:off x="3648075" y="115889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800000"/>
                </a:solidFill>
                <a:latin typeface="PT Sans"/>
                <a:sym typeface="PT Sans"/>
              </a:rPr>
              <a:t>  2 КУРС</a:t>
            </a:r>
            <a:endParaRPr lang="en-US" altLang="ru-RU" sz="28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6483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1631504" y="1196752"/>
            <a:ext cx="9036496" cy="576064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3000" dirty="0">
                <a:latin typeface="PT Sans"/>
              </a:rPr>
              <a:t> </a:t>
            </a:r>
            <a:r>
              <a:rPr lang="ru-RU" altLang="ru-RU" sz="3000" dirty="0">
                <a:latin typeface="Arial" panose="020B0604020202020204" pitchFamily="34" charset="0"/>
              </a:rPr>
              <a:t>Программное обеспечение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Базы данных </a:t>
            </a:r>
            <a:endParaRPr 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Тестирование ПО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Вычисления общего назначения на </a:t>
            </a:r>
            <a:r>
              <a:rPr lang="en-US" altLang="ru-RU" sz="2800" dirty="0">
                <a:latin typeface="PT Sans"/>
              </a:rPr>
              <a:t>GPU</a:t>
            </a:r>
            <a:endParaRPr lang="ru-RU" alt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Верификация, аттестация и качество ПО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3000" dirty="0">
                <a:latin typeface="PT Sans"/>
              </a:rPr>
              <a:t> Математическая подготовка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Математическая физика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Математическая статистика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Методы оптимизации и исследование операций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Цепи Маркова в задачах анализа данных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Связующий компонент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Введение в суперкомпьютерные вычисления</a:t>
            </a:r>
            <a:endParaRPr lang="en-US" alt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Наука о данных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Интернет вещей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Технологии и методы обработки </a:t>
            </a:r>
            <a:r>
              <a:rPr lang="en-US" altLang="ru-RU" sz="2800" dirty="0">
                <a:latin typeface="PT Sans"/>
              </a:rPr>
              <a:t>Big Data</a:t>
            </a:r>
            <a:endParaRPr lang="ru-RU" alt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Криптография и </a:t>
            </a:r>
            <a:r>
              <a:rPr lang="ru-RU" altLang="ru-RU" sz="2800" dirty="0" err="1">
                <a:latin typeface="PT Sans"/>
              </a:rPr>
              <a:t>блокчейн</a:t>
            </a:r>
            <a:endParaRPr lang="ru-RU" altLang="ru-RU" sz="2800" dirty="0">
              <a:latin typeface="PT Sans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Машинное обучение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ru-RU" altLang="ru-RU" sz="2800" dirty="0">
                <a:latin typeface="PT Sans"/>
              </a:rPr>
              <a:t> Методы и средства научной визуализации</a:t>
            </a:r>
            <a:endParaRPr lang="en-GB" altLang="ru-RU" sz="2800" dirty="0">
              <a:latin typeface="PT Sans"/>
            </a:endParaRPr>
          </a:p>
        </p:txBody>
      </p:sp>
      <p:sp>
        <p:nvSpPr>
          <p:cNvPr id="45059" name="Объект 2"/>
          <p:cNvSpPr txBox="1">
            <a:spLocks/>
          </p:cNvSpPr>
          <p:nvPr/>
        </p:nvSpPr>
        <p:spPr bwMode="auto">
          <a:xfrm>
            <a:off x="3648075" y="115889"/>
            <a:ext cx="6769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Arial" panose="020B0604020202020204" pitchFamily="34" charset="0"/>
              <a:buNone/>
            </a:pPr>
            <a:r>
              <a:rPr lang="ru-RU" altLang="ru-RU" sz="2800" dirty="0">
                <a:solidFill>
                  <a:srgbClr val="800000"/>
                </a:solidFill>
                <a:latin typeface="PT Sans"/>
                <a:sym typeface="PT Sans"/>
              </a:rPr>
              <a:t>  3 КУРС</a:t>
            </a:r>
            <a:endParaRPr lang="en-US" altLang="ru-RU" sz="2800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73472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233" y="1556792"/>
            <a:ext cx="78568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Сделай первый шаг, и ты увидишь, что все не так страшно.</a:t>
            </a:r>
          </a:p>
          <a:p>
            <a:r>
              <a:rPr lang="ru-RU" sz="2400" dirty="0"/>
              <a:t>—  </a:t>
            </a:r>
            <a:r>
              <a:rPr lang="ru-RU" sz="2400" dirty="0" err="1">
                <a:hlinkClick r:id="rId2"/>
              </a:rPr>
              <a:t>Луций</a:t>
            </a:r>
            <a:r>
              <a:rPr lang="ru-RU" sz="2400" dirty="0">
                <a:hlinkClick r:id="rId2"/>
              </a:rPr>
              <a:t> </a:t>
            </a:r>
            <a:r>
              <a:rPr lang="ru-RU" sz="2400" dirty="0" err="1">
                <a:hlinkClick r:id="rId2"/>
              </a:rPr>
              <a:t>Анней</a:t>
            </a:r>
            <a:r>
              <a:rPr lang="ru-RU" sz="2400" dirty="0">
                <a:hlinkClick r:id="rId2"/>
              </a:rPr>
              <a:t> Сенека,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8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F9E8-A9E0-4F6C-943C-2085A367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6" y="346966"/>
            <a:ext cx="9861832" cy="574516"/>
          </a:xfrm>
        </p:spPr>
        <p:txBody>
          <a:bodyPr>
            <a:normAutofit fontScale="90000"/>
          </a:bodyPr>
          <a:lstStyle/>
          <a:p>
            <a:pPr algn="r"/>
            <a:r>
              <a:rPr lang="ru-RU" sz="3733" spc="-13" dirty="0">
                <a:solidFill>
                  <a:srgbClr val="943735"/>
                </a:solidFill>
                <a:latin typeface="Calibri"/>
                <a:cs typeface="Calibri"/>
              </a:rPr>
              <a:t>ДЕЦЕНТРАЛИЗАЦИЯ</a:t>
            </a:r>
            <a:r>
              <a:rPr lang="ru-RU" sz="3200" dirty="0"/>
              <a:t> </a:t>
            </a:r>
            <a:r>
              <a:rPr lang="ru-RU" sz="3733" spc="-13" dirty="0">
                <a:solidFill>
                  <a:srgbClr val="943735"/>
                </a:solidFill>
                <a:latin typeface="Calibri"/>
                <a:cs typeface="Calibri"/>
              </a:rPr>
              <a:t>И РАСПРЕДЕЛЕННОСТЬ</a:t>
            </a:r>
          </a:p>
        </p:txBody>
      </p:sp>
      <p:pic>
        <p:nvPicPr>
          <p:cNvPr id="1044" name="Picture 20" descr="Six global banks join to create Utility settlement coin a ...">
            <a:extLst>
              <a:ext uri="{FF2B5EF4-FFF2-40B4-BE49-F238E27FC236}">
                <a16:creationId xmlns:a16="http://schemas.microsoft.com/office/drawing/2014/main" id="{A6D98542-41EF-47A0-9323-AFA73758B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8057" y="-10600221"/>
            <a:ext cx="1016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AF30488-0E4C-4C6B-93FB-DE236562D40F}"/>
              </a:ext>
            </a:extLst>
          </p:cNvPr>
          <p:cNvSpPr txBox="1"/>
          <p:nvPr/>
        </p:nvSpPr>
        <p:spPr>
          <a:xfrm>
            <a:off x="204133" y="962978"/>
            <a:ext cx="11580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ru-RU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Взаимодействующие между собой участники объединяются в сеть, которая может иметь разную топологию – централизованную, децентрализованную, распределенную. Степень распределенности и децентрализации может различаться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11584E-5C6E-4BF6-99B4-501AA630B0D9}"/>
              </a:ext>
            </a:extLst>
          </p:cNvPr>
          <p:cNvGrpSpPr/>
          <p:nvPr/>
        </p:nvGrpSpPr>
        <p:grpSpPr>
          <a:xfrm>
            <a:off x="10156214" y="5019412"/>
            <a:ext cx="1857557" cy="1117659"/>
            <a:chOff x="10009657" y="5050350"/>
            <a:chExt cx="1857557" cy="111765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66FE161-4046-4D5A-8C53-98D60B546A29}"/>
                </a:ext>
              </a:extLst>
            </p:cNvPr>
            <p:cNvGrpSpPr/>
            <p:nvPr/>
          </p:nvGrpSpPr>
          <p:grpSpPr>
            <a:xfrm>
              <a:off x="10009657" y="5050350"/>
              <a:ext cx="1564722" cy="1117658"/>
              <a:chOff x="10009657" y="5050350"/>
              <a:chExt cx="1564722" cy="111765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DBA5AA0-0517-4361-B772-9FBE5E9BFEA3}"/>
                  </a:ext>
                </a:extLst>
              </p:cNvPr>
              <p:cNvSpPr/>
              <p:nvPr/>
            </p:nvSpPr>
            <p:spPr>
              <a:xfrm rot="5400000">
                <a:off x="10233189" y="4826818"/>
                <a:ext cx="1117658" cy="1564722"/>
              </a:xfrm>
              <a:prstGeom prst="rect">
                <a:avLst/>
              </a:prstGeom>
              <a:solidFill>
                <a:srgbClr val="0066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6" name="Freeform 31">
                <a:extLst>
                  <a:ext uri="{FF2B5EF4-FFF2-40B4-BE49-F238E27FC236}">
                    <a16:creationId xmlns:a16="http://schemas.microsoft.com/office/drawing/2014/main" id="{F9036984-65EF-4162-A26D-3E2D1966D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94064" y="5238640"/>
                <a:ext cx="1378577" cy="763229"/>
              </a:xfrm>
              <a:custGeom>
                <a:avLst/>
                <a:gdLst>
                  <a:gd name="T0" fmla="*/ 824 w 1086"/>
                  <a:gd name="T1" fmla="*/ 300 h 744"/>
                  <a:gd name="T2" fmla="*/ 797 w 1086"/>
                  <a:gd name="T3" fmla="*/ 106 h 744"/>
                  <a:gd name="T4" fmla="*/ 674 w 1086"/>
                  <a:gd name="T5" fmla="*/ 0 h 744"/>
                  <a:gd name="T6" fmla="*/ 956 w 1086"/>
                  <a:gd name="T7" fmla="*/ 124 h 744"/>
                  <a:gd name="T8" fmla="*/ 930 w 1086"/>
                  <a:gd name="T9" fmla="*/ 234 h 744"/>
                  <a:gd name="T10" fmla="*/ 824 w 1086"/>
                  <a:gd name="T11" fmla="*/ 296 h 744"/>
                  <a:gd name="T12" fmla="*/ 732 w 1086"/>
                  <a:gd name="T13" fmla="*/ 237 h 744"/>
                  <a:gd name="T14" fmla="*/ 577 w 1086"/>
                  <a:gd name="T15" fmla="*/ 263 h 744"/>
                  <a:gd name="T16" fmla="*/ 395 w 1086"/>
                  <a:gd name="T17" fmla="*/ 249 h 744"/>
                  <a:gd name="T18" fmla="*/ 579 w 1086"/>
                  <a:gd name="T19" fmla="*/ 267 h 744"/>
                  <a:gd name="T20" fmla="*/ 509 w 1086"/>
                  <a:gd name="T21" fmla="*/ 124 h 744"/>
                  <a:gd name="T22" fmla="*/ 921 w 1086"/>
                  <a:gd name="T23" fmla="*/ 524 h 744"/>
                  <a:gd name="T24" fmla="*/ 750 w 1086"/>
                  <a:gd name="T25" fmla="*/ 582 h 744"/>
                  <a:gd name="T26" fmla="*/ 538 w 1086"/>
                  <a:gd name="T27" fmla="*/ 591 h 744"/>
                  <a:gd name="T28" fmla="*/ 394 w 1086"/>
                  <a:gd name="T29" fmla="*/ 547 h 744"/>
                  <a:gd name="T30" fmla="*/ 238 w 1086"/>
                  <a:gd name="T31" fmla="*/ 589 h 744"/>
                  <a:gd name="T32" fmla="*/ 329 w 1086"/>
                  <a:gd name="T33" fmla="*/ 743 h 744"/>
                  <a:gd name="T34" fmla="*/ 695 w 1086"/>
                  <a:gd name="T35" fmla="*/ 391 h 744"/>
                  <a:gd name="T36" fmla="*/ 579 w 1086"/>
                  <a:gd name="T37" fmla="*/ 267 h 744"/>
                  <a:gd name="T38" fmla="*/ 425 w 1086"/>
                  <a:gd name="T39" fmla="*/ 408 h 744"/>
                  <a:gd name="T40" fmla="*/ 227 w 1086"/>
                  <a:gd name="T41" fmla="*/ 296 h 744"/>
                  <a:gd name="T42" fmla="*/ 7 w 1086"/>
                  <a:gd name="T43" fmla="*/ 484 h 744"/>
                  <a:gd name="T44" fmla="*/ 241 w 1086"/>
                  <a:gd name="T45" fmla="*/ 590 h 744"/>
                  <a:gd name="T46" fmla="*/ 179 w 1086"/>
                  <a:gd name="T47" fmla="*/ 422 h 744"/>
                  <a:gd name="T48" fmla="*/ 427 w 1086"/>
                  <a:gd name="T49" fmla="*/ 408 h 744"/>
                  <a:gd name="T50" fmla="*/ 392 w 1086"/>
                  <a:gd name="T51" fmla="*/ 554 h 744"/>
                  <a:gd name="T52" fmla="*/ 329 w 1086"/>
                  <a:gd name="T53" fmla="*/ 744 h 744"/>
                  <a:gd name="T54" fmla="*/ 539 w 1086"/>
                  <a:gd name="T55" fmla="*/ 590 h 744"/>
                  <a:gd name="T56" fmla="*/ 428 w 1086"/>
                  <a:gd name="T57" fmla="*/ 407 h 744"/>
                  <a:gd name="T58" fmla="*/ 575 w 1086"/>
                  <a:gd name="T59" fmla="*/ 485 h 744"/>
                  <a:gd name="T60" fmla="*/ 702 w 1086"/>
                  <a:gd name="T61" fmla="*/ 386 h 744"/>
                  <a:gd name="T62" fmla="*/ 824 w 1086"/>
                  <a:gd name="T63" fmla="*/ 296 h 744"/>
                  <a:gd name="T64" fmla="*/ 798 w 1086"/>
                  <a:gd name="T65" fmla="*/ 452 h 744"/>
                  <a:gd name="T66" fmla="*/ 579 w 1086"/>
                  <a:gd name="T67" fmla="*/ 485 h 744"/>
                  <a:gd name="T68" fmla="*/ 750 w 1086"/>
                  <a:gd name="T69" fmla="*/ 582 h 744"/>
                  <a:gd name="T70" fmla="*/ 798 w 1086"/>
                  <a:gd name="T71" fmla="*/ 455 h 744"/>
                  <a:gd name="T72" fmla="*/ 918 w 1086"/>
                  <a:gd name="T73" fmla="*/ 520 h 744"/>
                  <a:gd name="T74" fmla="*/ 817 w 1086"/>
                  <a:gd name="T75" fmla="*/ 296 h 744"/>
                  <a:gd name="T76" fmla="*/ 998 w 1086"/>
                  <a:gd name="T77" fmla="*/ 296 h 744"/>
                  <a:gd name="T78" fmla="*/ 921 w 1086"/>
                  <a:gd name="T79" fmla="*/ 524 h 744"/>
                  <a:gd name="T80" fmla="*/ 1086 w 1086"/>
                  <a:gd name="T81" fmla="*/ 462 h 744"/>
                  <a:gd name="T82" fmla="*/ 995 w 1086"/>
                  <a:gd name="T83" fmla="*/ 296 h 744"/>
                  <a:gd name="T84" fmla="*/ 959 w 1086"/>
                  <a:gd name="T85" fmla="*/ 124 h 744"/>
                  <a:gd name="T86" fmla="*/ 798 w 1086"/>
                  <a:gd name="T87" fmla="*/ 103 h 744"/>
                  <a:gd name="T88" fmla="*/ 738 w 1086"/>
                  <a:gd name="T89" fmla="*/ 241 h 744"/>
                  <a:gd name="T90" fmla="*/ 610 w 1086"/>
                  <a:gd name="T91" fmla="*/ 131 h 744"/>
                  <a:gd name="T92" fmla="*/ 674 w 1086"/>
                  <a:gd name="T93" fmla="*/ 0 h 744"/>
                  <a:gd name="T94" fmla="*/ 509 w 1086"/>
                  <a:gd name="T95" fmla="*/ 124 h 744"/>
                  <a:gd name="T96" fmla="*/ 378 w 1086"/>
                  <a:gd name="T97" fmla="*/ 96 h 744"/>
                  <a:gd name="T98" fmla="*/ 395 w 1086"/>
                  <a:gd name="T99" fmla="*/ 251 h 744"/>
                  <a:gd name="T100" fmla="*/ 227 w 1086"/>
                  <a:gd name="T101" fmla="*/ 296 h 744"/>
                  <a:gd name="T102" fmla="*/ 179 w 1086"/>
                  <a:gd name="T103" fmla="*/ 418 h 744"/>
                  <a:gd name="T104" fmla="*/ 0 w 1086"/>
                  <a:gd name="T105" fmla="*/ 48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744">
                    <a:moveTo>
                      <a:pt x="824" y="300"/>
                    </a:moveTo>
                    <a:lnTo>
                      <a:pt x="797" y="106"/>
                    </a:lnTo>
                    <a:lnTo>
                      <a:pt x="674" y="0"/>
                    </a:lnTo>
                    <a:moveTo>
                      <a:pt x="956" y="124"/>
                    </a:moveTo>
                    <a:lnTo>
                      <a:pt x="930" y="234"/>
                    </a:lnTo>
                    <a:lnTo>
                      <a:pt x="824" y="296"/>
                    </a:lnTo>
                    <a:lnTo>
                      <a:pt x="732" y="237"/>
                    </a:lnTo>
                    <a:lnTo>
                      <a:pt x="577" y="263"/>
                    </a:lnTo>
                    <a:moveTo>
                      <a:pt x="395" y="249"/>
                    </a:moveTo>
                    <a:lnTo>
                      <a:pt x="579" y="267"/>
                    </a:lnTo>
                    <a:lnTo>
                      <a:pt x="509" y="124"/>
                    </a:lnTo>
                    <a:moveTo>
                      <a:pt x="921" y="524"/>
                    </a:moveTo>
                    <a:lnTo>
                      <a:pt x="750" y="582"/>
                    </a:lnTo>
                    <a:lnTo>
                      <a:pt x="538" y="591"/>
                    </a:lnTo>
                    <a:lnTo>
                      <a:pt x="394" y="547"/>
                    </a:lnTo>
                    <a:lnTo>
                      <a:pt x="238" y="589"/>
                    </a:lnTo>
                    <a:lnTo>
                      <a:pt x="329" y="743"/>
                    </a:lnTo>
                    <a:moveTo>
                      <a:pt x="695" y="391"/>
                    </a:moveTo>
                    <a:lnTo>
                      <a:pt x="579" y="267"/>
                    </a:lnTo>
                    <a:lnTo>
                      <a:pt x="425" y="408"/>
                    </a:lnTo>
                    <a:lnTo>
                      <a:pt x="227" y="296"/>
                    </a:lnTo>
                    <a:moveTo>
                      <a:pt x="7" y="484"/>
                    </a:moveTo>
                    <a:lnTo>
                      <a:pt x="241" y="590"/>
                    </a:lnTo>
                    <a:lnTo>
                      <a:pt x="179" y="422"/>
                    </a:lnTo>
                    <a:lnTo>
                      <a:pt x="427" y="408"/>
                    </a:lnTo>
                    <a:lnTo>
                      <a:pt x="392" y="554"/>
                    </a:lnTo>
                    <a:lnTo>
                      <a:pt x="329" y="744"/>
                    </a:lnTo>
                    <a:lnTo>
                      <a:pt x="539" y="590"/>
                    </a:lnTo>
                    <a:lnTo>
                      <a:pt x="428" y="407"/>
                    </a:lnTo>
                    <a:lnTo>
                      <a:pt x="575" y="485"/>
                    </a:lnTo>
                    <a:lnTo>
                      <a:pt x="702" y="386"/>
                    </a:lnTo>
                    <a:lnTo>
                      <a:pt x="824" y="296"/>
                    </a:lnTo>
                    <a:lnTo>
                      <a:pt x="798" y="452"/>
                    </a:lnTo>
                    <a:lnTo>
                      <a:pt x="579" y="485"/>
                    </a:lnTo>
                    <a:lnTo>
                      <a:pt x="750" y="582"/>
                    </a:lnTo>
                    <a:lnTo>
                      <a:pt x="798" y="455"/>
                    </a:lnTo>
                    <a:lnTo>
                      <a:pt x="918" y="520"/>
                    </a:lnTo>
                    <a:lnTo>
                      <a:pt x="817" y="296"/>
                    </a:lnTo>
                    <a:lnTo>
                      <a:pt x="998" y="296"/>
                    </a:lnTo>
                    <a:lnTo>
                      <a:pt x="921" y="524"/>
                    </a:lnTo>
                    <a:lnTo>
                      <a:pt x="1086" y="462"/>
                    </a:lnTo>
                    <a:lnTo>
                      <a:pt x="995" y="296"/>
                    </a:lnTo>
                    <a:lnTo>
                      <a:pt x="959" y="124"/>
                    </a:lnTo>
                    <a:lnTo>
                      <a:pt x="798" y="103"/>
                    </a:lnTo>
                    <a:lnTo>
                      <a:pt x="738" y="241"/>
                    </a:lnTo>
                    <a:lnTo>
                      <a:pt x="610" y="131"/>
                    </a:lnTo>
                    <a:lnTo>
                      <a:pt x="674" y="0"/>
                    </a:lnTo>
                    <a:lnTo>
                      <a:pt x="509" y="124"/>
                    </a:lnTo>
                    <a:lnTo>
                      <a:pt x="378" y="96"/>
                    </a:lnTo>
                    <a:lnTo>
                      <a:pt x="395" y="251"/>
                    </a:lnTo>
                    <a:lnTo>
                      <a:pt x="227" y="296"/>
                    </a:lnTo>
                    <a:lnTo>
                      <a:pt x="179" y="418"/>
                    </a:lnTo>
                    <a:lnTo>
                      <a:pt x="0" y="480"/>
                    </a:lnTo>
                  </a:path>
                </a:pathLst>
              </a:custGeom>
              <a:noFill/>
              <a:ln w="793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Oval 32">
                <a:extLst>
                  <a:ext uri="{FF2B5EF4-FFF2-40B4-BE49-F238E27FC236}">
                    <a16:creationId xmlns:a16="http://schemas.microsoft.com/office/drawing/2014/main" id="{24AF774B-6ECD-4A42-9727-F83F27368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8512" y="5316605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Oval 33">
                <a:extLst>
                  <a:ext uri="{FF2B5EF4-FFF2-40B4-BE49-F238E27FC236}">
                    <a16:creationId xmlns:a16="http://schemas.microsoft.com/office/drawing/2014/main" id="{DA777EA5-47E6-4D7E-898F-84BDCB04A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8512" y="5316605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Oval 34">
                <a:extLst>
                  <a:ext uri="{FF2B5EF4-FFF2-40B4-BE49-F238E27FC236}">
                    <a16:creationId xmlns:a16="http://schemas.microsoft.com/office/drawing/2014/main" id="{0EE0D6CC-4D9F-4055-AE62-33D6AC588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5562" y="5521774"/>
                <a:ext cx="53315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Oval 35">
                <a:extLst>
                  <a:ext uri="{FF2B5EF4-FFF2-40B4-BE49-F238E27FC236}">
                    <a16:creationId xmlns:a16="http://schemas.microsoft.com/office/drawing/2014/main" id="{1C3E5F5F-3BAB-4917-8135-41E492C72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5562" y="5520748"/>
                <a:ext cx="53315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Oval 36">
                <a:extLst>
                  <a:ext uri="{FF2B5EF4-FFF2-40B4-BE49-F238E27FC236}">
                    <a16:creationId xmlns:a16="http://schemas.microsoft.com/office/drawing/2014/main" id="{864EC3AE-0CA4-457F-90AF-B634FC26D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4631" y="5641798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Oval 37">
                <a:extLst>
                  <a:ext uri="{FF2B5EF4-FFF2-40B4-BE49-F238E27FC236}">
                    <a16:creationId xmlns:a16="http://schemas.microsoft.com/office/drawing/2014/main" id="{F4F80045-600F-4DCE-A74E-5BDBC50B2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4631" y="5641798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Oval 38">
                <a:extLst>
                  <a:ext uri="{FF2B5EF4-FFF2-40B4-BE49-F238E27FC236}">
                    <a16:creationId xmlns:a16="http://schemas.microsoft.com/office/drawing/2014/main" id="{0D8A1F4B-31FE-44BF-95E1-0F237E980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6292" y="5712581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Oval 39">
                <a:extLst>
                  <a:ext uri="{FF2B5EF4-FFF2-40B4-BE49-F238E27FC236}">
                    <a16:creationId xmlns:a16="http://schemas.microsoft.com/office/drawing/2014/main" id="{1D2EBB01-7199-4AC9-B212-62BB4E679B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6292" y="5712581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Oval 40">
                <a:extLst>
                  <a:ext uri="{FF2B5EF4-FFF2-40B4-BE49-F238E27FC236}">
                    <a16:creationId xmlns:a16="http://schemas.microsoft.com/office/drawing/2014/main" id="{25B04EA5-7029-4CCF-8278-6E955656A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3334" y="5818244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Oval 41">
                <a:extLst>
                  <a:ext uri="{FF2B5EF4-FFF2-40B4-BE49-F238E27FC236}">
                    <a16:creationId xmlns:a16="http://schemas.microsoft.com/office/drawing/2014/main" id="{E9A7F92C-0C6E-419D-8D16-8C8D8A5C7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3334" y="5818244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Oval 42">
                <a:extLst>
                  <a:ext uri="{FF2B5EF4-FFF2-40B4-BE49-F238E27FC236}">
                    <a16:creationId xmlns:a16="http://schemas.microsoft.com/office/drawing/2014/main" id="{47E87B8F-9004-4F52-9E35-8D4A038BC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5014" y="5783365"/>
                <a:ext cx="53315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Oval 43">
                <a:extLst>
                  <a:ext uri="{FF2B5EF4-FFF2-40B4-BE49-F238E27FC236}">
                    <a16:creationId xmlns:a16="http://schemas.microsoft.com/office/drawing/2014/main" id="{1E2A4E48-E47D-410B-9370-AC9266654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5014" y="5783365"/>
                <a:ext cx="53315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Oval 44">
                <a:extLst>
                  <a:ext uri="{FF2B5EF4-FFF2-40B4-BE49-F238E27FC236}">
                    <a16:creationId xmlns:a16="http://schemas.microsoft.com/office/drawing/2014/main" id="{612BC010-2D1C-4888-9377-0F3A6B05F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7581" y="5974172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Oval 45">
                <a:extLst>
                  <a:ext uri="{FF2B5EF4-FFF2-40B4-BE49-F238E27FC236}">
                    <a16:creationId xmlns:a16="http://schemas.microsoft.com/office/drawing/2014/main" id="{B1B4A3FD-8002-4C4C-962C-4EAF78B55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7581" y="5974172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Oval 46">
                <a:extLst>
                  <a:ext uri="{FF2B5EF4-FFF2-40B4-BE49-F238E27FC236}">
                    <a16:creationId xmlns:a16="http://schemas.microsoft.com/office/drawing/2014/main" id="{1364DB8D-81B4-46C1-BA4F-45A79A8CF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0193" y="5818244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Oval 47">
                <a:extLst>
                  <a:ext uri="{FF2B5EF4-FFF2-40B4-BE49-F238E27FC236}">
                    <a16:creationId xmlns:a16="http://schemas.microsoft.com/office/drawing/2014/main" id="{A8131E8E-E343-4308-A17C-CD683B3EB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0193" y="5818244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Oval 48">
                <a:extLst>
                  <a:ext uri="{FF2B5EF4-FFF2-40B4-BE49-F238E27FC236}">
                    <a16:creationId xmlns:a16="http://schemas.microsoft.com/office/drawing/2014/main" id="{9F315E56-9567-44F0-B1FC-D4A2DBDDD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124" y="5712581"/>
                <a:ext cx="53315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Oval 49">
                <a:extLst>
                  <a:ext uri="{FF2B5EF4-FFF2-40B4-BE49-F238E27FC236}">
                    <a16:creationId xmlns:a16="http://schemas.microsoft.com/office/drawing/2014/main" id="{0B6A932D-8633-4CEC-ACAE-B4954D828A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124" y="5712581"/>
                <a:ext cx="53315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Oval 50">
                <a:extLst>
                  <a:ext uri="{FF2B5EF4-FFF2-40B4-BE49-F238E27FC236}">
                    <a16:creationId xmlns:a16="http://schemas.microsoft.com/office/drawing/2014/main" id="{F25D9DD9-7BBF-45DC-9087-C0C9EB202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9443" y="5641798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Oval 51">
                <a:extLst>
                  <a:ext uri="{FF2B5EF4-FFF2-40B4-BE49-F238E27FC236}">
                    <a16:creationId xmlns:a16="http://schemas.microsoft.com/office/drawing/2014/main" id="{9FD9F920-E4B2-45AA-818A-B2421BB05A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09443" y="5641798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Oval 52">
                <a:extLst>
                  <a:ext uri="{FF2B5EF4-FFF2-40B4-BE49-F238E27FC236}">
                    <a16:creationId xmlns:a16="http://schemas.microsoft.com/office/drawing/2014/main" id="{91B9D5C9-554D-4CA1-9039-0B18D5C935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124" y="5493050"/>
                <a:ext cx="53315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Oval 53">
                <a:extLst>
                  <a:ext uri="{FF2B5EF4-FFF2-40B4-BE49-F238E27FC236}">
                    <a16:creationId xmlns:a16="http://schemas.microsoft.com/office/drawing/2014/main" id="{346CD201-EB63-4270-901E-95A98D327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01124" y="5493050"/>
                <a:ext cx="53315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Oval 54">
                <a:extLst>
                  <a:ext uri="{FF2B5EF4-FFF2-40B4-BE49-F238E27FC236}">
                    <a16:creationId xmlns:a16="http://schemas.microsoft.com/office/drawing/2014/main" id="{FC8798AB-AC20-4C7D-9C68-E34703DB27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5014" y="5471507"/>
                <a:ext cx="53315" cy="430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Oval 55">
                <a:extLst>
                  <a:ext uri="{FF2B5EF4-FFF2-40B4-BE49-F238E27FC236}">
                    <a16:creationId xmlns:a16="http://schemas.microsoft.com/office/drawing/2014/main" id="{8B7175FF-6970-415A-A1F5-A6D34CE2D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5014" y="5471507"/>
                <a:ext cx="53315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Oval 56">
                <a:extLst>
                  <a:ext uri="{FF2B5EF4-FFF2-40B4-BE49-F238E27FC236}">
                    <a16:creationId xmlns:a16="http://schemas.microsoft.com/office/drawing/2014/main" id="{E0A7092A-D270-4A47-B9CB-34AED49FB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4804" y="5344302"/>
                <a:ext cx="52046" cy="430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Oval 57">
                <a:extLst>
                  <a:ext uri="{FF2B5EF4-FFF2-40B4-BE49-F238E27FC236}">
                    <a16:creationId xmlns:a16="http://schemas.microsoft.com/office/drawing/2014/main" id="{3448DF01-D83E-4CB3-9C01-4F2271DB9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3535" y="5344302"/>
                <a:ext cx="53315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Oval 58">
                <a:extLst>
                  <a:ext uri="{FF2B5EF4-FFF2-40B4-BE49-F238E27FC236}">
                    <a16:creationId xmlns:a16="http://schemas.microsoft.com/office/drawing/2014/main" id="{B72DB065-462C-42D3-878B-A8A47E0D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5554" y="5351483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Oval 59">
                <a:extLst>
                  <a:ext uri="{FF2B5EF4-FFF2-40B4-BE49-F238E27FC236}">
                    <a16:creationId xmlns:a16="http://schemas.microsoft.com/office/drawing/2014/main" id="{82191EBF-BD35-4EE5-9BDD-C336C7171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5554" y="5351483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Oval 60">
                <a:extLst>
                  <a:ext uri="{FF2B5EF4-FFF2-40B4-BE49-F238E27FC236}">
                    <a16:creationId xmlns:a16="http://schemas.microsoft.com/office/drawing/2014/main" id="{33DDAB00-8395-473F-9141-AD673E4BF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2960" y="5458171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Oval 61">
                <a:extLst>
                  <a:ext uri="{FF2B5EF4-FFF2-40B4-BE49-F238E27FC236}">
                    <a16:creationId xmlns:a16="http://schemas.microsoft.com/office/drawing/2014/main" id="{041BADD4-ADCB-4427-93A1-DE925E11D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2960" y="5457146"/>
                <a:ext cx="52046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Oval 62">
                <a:extLst>
                  <a:ext uri="{FF2B5EF4-FFF2-40B4-BE49-F238E27FC236}">
                    <a16:creationId xmlns:a16="http://schemas.microsoft.com/office/drawing/2014/main" id="{95B8FD91-0F16-4701-92AC-0F1ED9ACD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7051" y="5521774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Oval 63">
                <a:extLst>
                  <a:ext uri="{FF2B5EF4-FFF2-40B4-BE49-F238E27FC236}">
                    <a16:creationId xmlns:a16="http://schemas.microsoft.com/office/drawing/2014/main" id="{68FDF861-FEB8-47F3-841D-54B6910F3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7051" y="5520748"/>
                <a:ext cx="52046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Oval 64">
                <a:extLst>
                  <a:ext uri="{FF2B5EF4-FFF2-40B4-BE49-F238E27FC236}">
                    <a16:creationId xmlns:a16="http://schemas.microsoft.com/office/drawing/2014/main" id="{FF5198CD-E8A7-4E32-84A9-3921C3F44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6686" y="5458171"/>
                <a:ext cx="53315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Oval 65">
                <a:extLst>
                  <a:ext uri="{FF2B5EF4-FFF2-40B4-BE49-F238E27FC236}">
                    <a16:creationId xmlns:a16="http://schemas.microsoft.com/office/drawing/2014/main" id="{391C1B3C-54A6-40F5-9017-CB252C8C4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6686" y="5457146"/>
                <a:ext cx="53315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Oval 66">
                <a:extLst>
                  <a:ext uri="{FF2B5EF4-FFF2-40B4-BE49-F238E27FC236}">
                    <a16:creationId xmlns:a16="http://schemas.microsoft.com/office/drawing/2014/main" id="{438CB808-AA7E-4366-B426-6D6ED1B27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4257" y="5217098"/>
                <a:ext cx="52046" cy="430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Oval 67">
                <a:extLst>
                  <a:ext uri="{FF2B5EF4-FFF2-40B4-BE49-F238E27FC236}">
                    <a16:creationId xmlns:a16="http://schemas.microsoft.com/office/drawing/2014/main" id="{C8AB1742-E0AF-4108-BCD2-4933D7F90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4257" y="5217098"/>
                <a:ext cx="52046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Oval 68">
                <a:extLst>
                  <a:ext uri="{FF2B5EF4-FFF2-40B4-BE49-F238E27FC236}">
                    <a16:creationId xmlns:a16="http://schemas.microsoft.com/office/drawing/2014/main" id="{90F9515E-1FE5-46BF-AA20-7923281A3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4275" y="5521774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Oval 69">
                <a:extLst>
                  <a:ext uri="{FF2B5EF4-FFF2-40B4-BE49-F238E27FC236}">
                    <a16:creationId xmlns:a16="http://schemas.microsoft.com/office/drawing/2014/main" id="{BBA161B5-5F83-4F52-BB15-8E88662C4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4275" y="5520748"/>
                <a:ext cx="52046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Oval 70">
                <a:extLst>
                  <a:ext uri="{FF2B5EF4-FFF2-40B4-BE49-F238E27FC236}">
                    <a16:creationId xmlns:a16="http://schemas.microsoft.com/office/drawing/2014/main" id="{9514FD43-814A-46B2-B274-5E39ED032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1115" y="5351483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Oval 71">
                <a:extLst>
                  <a:ext uri="{FF2B5EF4-FFF2-40B4-BE49-F238E27FC236}">
                    <a16:creationId xmlns:a16="http://schemas.microsoft.com/office/drawing/2014/main" id="{6CE1B479-4E75-43A3-A53E-34EDFDBC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1115" y="5351483"/>
                <a:ext cx="52046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Oval 72">
                <a:extLst>
                  <a:ext uri="{FF2B5EF4-FFF2-40B4-BE49-F238E27FC236}">
                    <a16:creationId xmlns:a16="http://schemas.microsoft.com/office/drawing/2014/main" id="{6064CA4D-45B4-409C-8055-BDA4E3F1A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1663" y="5323786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Oval 73">
                <a:extLst>
                  <a:ext uri="{FF2B5EF4-FFF2-40B4-BE49-F238E27FC236}">
                    <a16:creationId xmlns:a16="http://schemas.microsoft.com/office/drawing/2014/main" id="{33AC482F-7C77-4116-A36B-7C9382FBB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0394" y="5323786"/>
                <a:ext cx="53315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Oval 74">
                <a:extLst>
                  <a:ext uri="{FF2B5EF4-FFF2-40B4-BE49-F238E27FC236}">
                    <a16:creationId xmlns:a16="http://schemas.microsoft.com/office/drawing/2014/main" id="{20EE014B-4688-4DD0-8906-BFD6B79E0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8522" y="5691039"/>
                <a:ext cx="52046" cy="42060"/>
              </a:xfrm>
              <a:prstGeom prst="ellipse">
                <a:avLst/>
              </a:prstGeom>
              <a:solidFill>
                <a:srgbClr val="4672C4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Oval 75">
                <a:extLst>
                  <a:ext uri="{FF2B5EF4-FFF2-40B4-BE49-F238E27FC236}">
                    <a16:creationId xmlns:a16="http://schemas.microsoft.com/office/drawing/2014/main" id="{531C57BD-6C52-4EB1-B951-FD582B299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8522" y="5691039"/>
                <a:ext cx="52046" cy="420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Oval 76">
                <a:extLst>
                  <a:ext uri="{FF2B5EF4-FFF2-40B4-BE49-F238E27FC236}">
                    <a16:creationId xmlns:a16="http://schemas.microsoft.com/office/drawing/2014/main" id="{C0F08377-F0EA-415E-91C9-132BF4732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7800" y="5747460"/>
                <a:ext cx="53315" cy="430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Oval 77">
                <a:extLst>
                  <a:ext uri="{FF2B5EF4-FFF2-40B4-BE49-F238E27FC236}">
                    <a16:creationId xmlns:a16="http://schemas.microsoft.com/office/drawing/2014/main" id="{587C9A00-5DF2-445A-9A9C-856A7093F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7800" y="5747460"/>
                <a:ext cx="53315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Oval 78">
                <a:extLst>
                  <a:ext uri="{FF2B5EF4-FFF2-40B4-BE49-F238E27FC236}">
                    <a16:creationId xmlns:a16="http://schemas.microsoft.com/office/drawing/2014/main" id="{DF414784-F9C1-427C-9084-0A5313A61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1663" y="5676676"/>
                <a:ext cx="52046" cy="430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Oval 79">
                <a:extLst>
                  <a:ext uri="{FF2B5EF4-FFF2-40B4-BE49-F238E27FC236}">
                    <a16:creationId xmlns:a16="http://schemas.microsoft.com/office/drawing/2014/main" id="{E739CB57-EBDB-4501-BD89-6AC55E6E3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0394" y="5676676"/>
                <a:ext cx="53315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Oval 80">
                <a:extLst>
                  <a:ext uri="{FF2B5EF4-FFF2-40B4-BE49-F238E27FC236}">
                    <a16:creationId xmlns:a16="http://schemas.microsoft.com/office/drawing/2014/main" id="{214A2A4E-CF72-4FD7-9CE0-7B212D207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9462" y="5811062"/>
                <a:ext cx="53315" cy="430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Oval 81">
                <a:extLst>
                  <a:ext uri="{FF2B5EF4-FFF2-40B4-BE49-F238E27FC236}">
                    <a16:creationId xmlns:a16="http://schemas.microsoft.com/office/drawing/2014/main" id="{C913671F-80B2-4414-ACB1-467D701894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9462" y="5811062"/>
                <a:ext cx="53315" cy="43086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Oval 82">
                <a:extLst>
                  <a:ext uri="{FF2B5EF4-FFF2-40B4-BE49-F238E27FC236}">
                    <a16:creationId xmlns:a16="http://schemas.microsoft.com/office/drawing/2014/main" id="{1B2852B5-966E-4D53-9957-56EC338AD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9645" y="5620255"/>
                <a:ext cx="53315" cy="430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Oval 83">
                <a:extLst>
                  <a:ext uri="{FF2B5EF4-FFF2-40B4-BE49-F238E27FC236}">
                    <a16:creationId xmlns:a16="http://schemas.microsoft.com/office/drawing/2014/main" id="{BE7A0962-952D-44BA-ADE4-06C291587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49645" y="5620255"/>
                <a:ext cx="53315" cy="42060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1BCE318-55C8-4BB5-95FA-E585DEF742C6}"/>
                </a:ext>
              </a:extLst>
            </p:cNvPr>
            <p:cNvSpPr/>
            <p:nvPr/>
          </p:nvSpPr>
          <p:spPr>
            <a:xfrm>
              <a:off x="11285661" y="5926893"/>
              <a:ext cx="581553" cy="241116"/>
            </a:xfrm>
            <a:prstGeom prst="rect">
              <a:avLst/>
            </a:prstGeom>
            <a:solidFill>
              <a:srgbClr val="A4D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626510A-FF9E-4138-B2BA-272073AC2877}"/>
              </a:ext>
            </a:extLst>
          </p:cNvPr>
          <p:cNvGrpSpPr/>
          <p:nvPr/>
        </p:nvGrpSpPr>
        <p:grpSpPr>
          <a:xfrm>
            <a:off x="228196" y="1901130"/>
            <a:ext cx="5583091" cy="3460186"/>
            <a:chOff x="335386" y="1980009"/>
            <a:chExt cx="5589927" cy="3656893"/>
          </a:xfrm>
        </p:grpSpPr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876AFDD8-65E8-4400-881F-EDAFE92F2F10}"/>
                </a:ext>
              </a:extLst>
            </p:cNvPr>
            <p:cNvSpPr/>
            <p:nvPr/>
          </p:nvSpPr>
          <p:spPr>
            <a:xfrm>
              <a:off x="1444752" y="2871216"/>
              <a:ext cx="457200" cy="457200"/>
            </a:xfrm>
            <a:prstGeom prst="ellipse">
              <a:avLst/>
            </a:prstGeom>
            <a:solidFill>
              <a:srgbClr val="EB284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7A4F04F2-C4C7-4D2C-BBB7-C2BB09EA5ACF}"/>
                </a:ext>
              </a:extLst>
            </p:cNvPr>
            <p:cNvSpPr/>
            <p:nvPr/>
          </p:nvSpPr>
          <p:spPr>
            <a:xfrm>
              <a:off x="2935224" y="3102099"/>
              <a:ext cx="457200" cy="457200"/>
            </a:xfrm>
            <a:prstGeom prst="ellipse">
              <a:avLst/>
            </a:prstGeom>
            <a:solidFill>
              <a:srgbClr val="769AB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83710B5-17CB-49AC-8415-65421990E5C9}"/>
                </a:ext>
              </a:extLst>
            </p:cNvPr>
            <p:cNvSpPr/>
            <p:nvPr/>
          </p:nvSpPr>
          <p:spPr>
            <a:xfrm>
              <a:off x="1792224" y="4233672"/>
              <a:ext cx="457200" cy="457200"/>
            </a:xfrm>
            <a:prstGeom prst="ellipse">
              <a:avLst/>
            </a:prstGeom>
            <a:solidFill>
              <a:srgbClr val="1E1D2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3AF1C7B-6B8C-4732-9891-64164C80ED13}"/>
                </a:ext>
              </a:extLst>
            </p:cNvPr>
            <p:cNvSpPr/>
            <p:nvPr/>
          </p:nvSpPr>
          <p:spPr>
            <a:xfrm>
              <a:off x="3008376" y="4005072"/>
              <a:ext cx="457200" cy="457200"/>
            </a:xfrm>
            <a:prstGeom prst="ellipse">
              <a:avLst/>
            </a:prstGeom>
            <a:solidFill>
              <a:srgbClr val="D5E6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78C308B-41F2-41C5-9F92-6C74A18FFD8A}"/>
                </a:ext>
              </a:extLst>
            </p:cNvPr>
            <p:cNvSpPr/>
            <p:nvPr/>
          </p:nvSpPr>
          <p:spPr>
            <a:xfrm>
              <a:off x="960120" y="2715768"/>
              <a:ext cx="2798064" cy="22768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0" name="Connector: Curved 169">
              <a:extLst>
                <a:ext uri="{FF2B5EF4-FFF2-40B4-BE49-F238E27FC236}">
                  <a16:creationId xmlns:a16="http://schemas.microsoft.com/office/drawing/2014/main" id="{0E522DB6-261B-4B7E-B24C-2FBF78E23109}"/>
                </a:ext>
              </a:extLst>
            </p:cNvPr>
            <p:cNvCxnSpPr/>
            <p:nvPr/>
          </p:nvCxnSpPr>
          <p:spPr>
            <a:xfrm rot="10800000" flipV="1">
              <a:off x="1444752" y="3429000"/>
              <a:ext cx="2578608" cy="1810512"/>
            </a:xfrm>
            <a:prstGeom prst="curvedConnector3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BD52D1F-CF46-4771-98EE-45DCB8F163DD}"/>
                </a:ext>
              </a:extLst>
            </p:cNvPr>
            <p:cNvSpPr txBox="1"/>
            <p:nvPr/>
          </p:nvSpPr>
          <p:spPr>
            <a:xfrm>
              <a:off x="3840481" y="3484864"/>
              <a:ext cx="2084832" cy="39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ru-RU" u="sng" dirty="0" err="1">
                  <a:solidFill>
                    <a:prstClr val="black"/>
                  </a:solidFill>
                  <a:latin typeface="Calibri"/>
                </a:rPr>
                <a:t>Парционирование</a:t>
              </a:r>
              <a:endParaRPr lang="ru-RU" u="sng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AFEB25C0-FF75-4D2C-AA1D-A07C837A2C89}"/>
                </a:ext>
              </a:extLst>
            </p:cNvPr>
            <p:cNvSpPr/>
            <p:nvPr/>
          </p:nvSpPr>
          <p:spPr>
            <a:xfrm>
              <a:off x="4233672" y="2217952"/>
              <a:ext cx="292608" cy="237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42ED0A9-F28D-4C8C-901B-8F52A33E550E}"/>
                </a:ext>
              </a:extLst>
            </p:cNvPr>
            <p:cNvSpPr/>
            <p:nvPr/>
          </p:nvSpPr>
          <p:spPr>
            <a:xfrm>
              <a:off x="813816" y="2188564"/>
              <a:ext cx="292608" cy="237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5326437-C463-4E87-9389-330CF81B2152}"/>
                </a:ext>
              </a:extLst>
            </p:cNvPr>
            <p:cNvSpPr/>
            <p:nvPr/>
          </p:nvSpPr>
          <p:spPr>
            <a:xfrm>
              <a:off x="4183429" y="4572000"/>
              <a:ext cx="292608" cy="237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ADB9241-3377-4859-9828-A6A34FA5DCC3}"/>
                </a:ext>
              </a:extLst>
            </p:cNvPr>
            <p:cNvSpPr/>
            <p:nvPr/>
          </p:nvSpPr>
          <p:spPr>
            <a:xfrm>
              <a:off x="432718" y="4809744"/>
              <a:ext cx="292608" cy="23774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6" name="Arc 175">
              <a:extLst>
                <a:ext uri="{FF2B5EF4-FFF2-40B4-BE49-F238E27FC236}">
                  <a16:creationId xmlns:a16="http://schemas.microsoft.com/office/drawing/2014/main" id="{832301F2-790E-4B9E-8269-8CCFE02839B9}"/>
                </a:ext>
              </a:extLst>
            </p:cNvPr>
            <p:cNvSpPr/>
            <p:nvPr/>
          </p:nvSpPr>
          <p:spPr>
            <a:xfrm rot="19097441">
              <a:off x="642181" y="4454438"/>
              <a:ext cx="1147229" cy="528058"/>
            </a:xfrm>
            <a:prstGeom prst="arc">
              <a:avLst>
                <a:gd name="adj1" fmla="val 12576265"/>
                <a:gd name="adj2" fmla="val 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Arc 176">
              <a:extLst>
                <a:ext uri="{FF2B5EF4-FFF2-40B4-BE49-F238E27FC236}">
                  <a16:creationId xmlns:a16="http://schemas.microsoft.com/office/drawing/2014/main" id="{EF3965EF-7DE2-4637-8043-53418124DDBB}"/>
                </a:ext>
              </a:extLst>
            </p:cNvPr>
            <p:cNvSpPr/>
            <p:nvPr/>
          </p:nvSpPr>
          <p:spPr>
            <a:xfrm rot="19097441" flipH="1" flipV="1">
              <a:off x="814752" y="4457678"/>
              <a:ext cx="1147229" cy="528058"/>
            </a:xfrm>
            <a:prstGeom prst="arc">
              <a:avLst>
                <a:gd name="adj1" fmla="val 12576265"/>
                <a:gd name="adj2" fmla="val 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645E3679-3F86-4401-8E7C-5A7790F5CE82}"/>
                </a:ext>
              </a:extLst>
            </p:cNvPr>
            <p:cNvSpPr/>
            <p:nvPr/>
          </p:nvSpPr>
          <p:spPr>
            <a:xfrm rot="2218520">
              <a:off x="929243" y="2241411"/>
              <a:ext cx="1147229" cy="528058"/>
            </a:xfrm>
            <a:prstGeom prst="arc">
              <a:avLst>
                <a:gd name="adj1" fmla="val 12576265"/>
                <a:gd name="adj2" fmla="val 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Arc 178">
              <a:extLst>
                <a:ext uri="{FF2B5EF4-FFF2-40B4-BE49-F238E27FC236}">
                  <a16:creationId xmlns:a16="http://schemas.microsoft.com/office/drawing/2014/main" id="{24396237-90A7-4FB6-9B21-B26F0F548569}"/>
                </a:ext>
              </a:extLst>
            </p:cNvPr>
            <p:cNvSpPr/>
            <p:nvPr/>
          </p:nvSpPr>
          <p:spPr>
            <a:xfrm rot="13347364">
              <a:off x="546040" y="2610835"/>
              <a:ext cx="1147229" cy="528058"/>
            </a:xfrm>
            <a:prstGeom prst="arc">
              <a:avLst>
                <a:gd name="adj1" fmla="val 12576265"/>
                <a:gd name="adj2" fmla="val 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Arc 179">
              <a:extLst>
                <a:ext uri="{FF2B5EF4-FFF2-40B4-BE49-F238E27FC236}">
                  <a16:creationId xmlns:a16="http://schemas.microsoft.com/office/drawing/2014/main" id="{03A4F160-9BB7-49F6-A95E-66B0AC263702}"/>
                </a:ext>
              </a:extLst>
            </p:cNvPr>
            <p:cNvSpPr/>
            <p:nvPr/>
          </p:nvSpPr>
          <p:spPr>
            <a:xfrm rot="18389328">
              <a:off x="3157356" y="2572102"/>
              <a:ext cx="1147229" cy="528058"/>
            </a:xfrm>
            <a:prstGeom prst="arc">
              <a:avLst>
                <a:gd name="adj1" fmla="val 12576265"/>
                <a:gd name="adj2" fmla="val 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1F677C73-AF71-4806-B026-162839D0128A}"/>
                </a:ext>
              </a:extLst>
            </p:cNvPr>
            <p:cNvSpPr/>
            <p:nvPr/>
          </p:nvSpPr>
          <p:spPr>
            <a:xfrm rot="7757679">
              <a:off x="3385060" y="2490740"/>
              <a:ext cx="1147229" cy="528058"/>
            </a:xfrm>
            <a:prstGeom prst="arc">
              <a:avLst>
                <a:gd name="adj1" fmla="val 12576265"/>
                <a:gd name="adj2" fmla="val 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Arc 181">
              <a:extLst>
                <a:ext uri="{FF2B5EF4-FFF2-40B4-BE49-F238E27FC236}">
                  <a16:creationId xmlns:a16="http://schemas.microsoft.com/office/drawing/2014/main" id="{ACE7ED2A-DB2F-45AB-9AA4-B297D4A75C03}"/>
                </a:ext>
              </a:extLst>
            </p:cNvPr>
            <p:cNvSpPr/>
            <p:nvPr/>
          </p:nvSpPr>
          <p:spPr>
            <a:xfrm rot="11570477">
              <a:off x="3258896" y="4372369"/>
              <a:ext cx="1147229" cy="528058"/>
            </a:xfrm>
            <a:prstGeom prst="arc">
              <a:avLst>
                <a:gd name="adj1" fmla="val 12576265"/>
                <a:gd name="adj2" fmla="val 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Arc 182">
              <a:extLst>
                <a:ext uri="{FF2B5EF4-FFF2-40B4-BE49-F238E27FC236}">
                  <a16:creationId xmlns:a16="http://schemas.microsoft.com/office/drawing/2014/main" id="{260AB7A7-263A-40BD-AF77-6E7E599ABCBD}"/>
                </a:ext>
              </a:extLst>
            </p:cNvPr>
            <p:cNvSpPr/>
            <p:nvPr/>
          </p:nvSpPr>
          <p:spPr>
            <a:xfrm rot="1141945">
              <a:off x="3168860" y="4070227"/>
              <a:ext cx="1147229" cy="528058"/>
            </a:xfrm>
            <a:prstGeom prst="arc">
              <a:avLst>
                <a:gd name="adj1" fmla="val 12576265"/>
                <a:gd name="adj2" fmla="val 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54BB2E0F-1C25-4FDD-9EFF-542662B1D1C2}"/>
                </a:ext>
              </a:extLst>
            </p:cNvPr>
            <p:cNvSpPr txBox="1"/>
            <p:nvPr/>
          </p:nvSpPr>
          <p:spPr>
            <a:xfrm>
              <a:off x="3506822" y="5020990"/>
              <a:ext cx="2084832" cy="29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Информация о субъекте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DA703A11-315D-41F2-846C-42B232A6161C}"/>
                </a:ext>
              </a:extLst>
            </p:cNvPr>
            <p:cNvSpPr txBox="1"/>
            <p:nvPr/>
          </p:nvSpPr>
          <p:spPr>
            <a:xfrm>
              <a:off x="4399320" y="2531961"/>
              <a:ext cx="1099204" cy="29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Транзакция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05A3CDF1-8398-43E7-88AC-1DC413EEB1C0}"/>
                </a:ext>
              </a:extLst>
            </p:cNvPr>
            <p:cNvSpPr txBox="1"/>
            <p:nvPr/>
          </p:nvSpPr>
          <p:spPr>
            <a:xfrm>
              <a:off x="1664389" y="1980009"/>
              <a:ext cx="1099204" cy="29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Авторизация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D3019F6-A7E7-4A36-96CA-27D23F436987}"/>
                </a:ext>
              </a:extLst>
            </p:cNvPr>
            <p:cNvSpPr txBox="1"/>
            <p:nvPr/>
          </p:nvSpPr>
          <p:spPr>
            <a:xfrm>
              <a:off x="335386" y="5344156"/>
              <a:ext cx="2119315" cy="292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ru-RU" sz="1200" dirty="0">
                  <a:solidFill>
                    <a:prstClr val="black"/>
                  </a:solidFill>
                  <a:latin typeface="Calibri"/>
                </a:rPr>
                <a:t>Информация об активах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72A4F8-95C4-4038-AB7B-67EF7700623B}"/>
              </a:ext>
            </a:extLst>
          </p:cNvPr>
          <p:cNvGrpSpPr/>
          <p:nvPr/>
        </p:nvGrpSpPr>
        <p:grpSpPr>
          <a:xfrm>
            <a:off x="10168008" y="3438052"/>
            <a:ext cx="1854301" cy="1128187"/>
            <a:chOff x="10012913" y="3419946"/>
            <a:chExt cx="1854301" cy="112818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18CF134-BD9D-47D3-A6E9-B8C042DED4C5}"/>
                </a:ext>
              </a:extLst>
            </p:cNvPr>
            <p:cNvGrpSpPr/>
            <p:nvPr/>
          </p:nvGrpSpPr>
          <p:grpSpPr>
            <a:xfrm>
              <a:off x="10012913" y="3419946"/>
              <a:ext cx="1561466" cy="1118834"/>
              <a:chOff x="9913892" y="3283129"/>
              <a:chExt cx="1561466" cy="111883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5C74ADA-C3A0-4926-852F-66824F9F1F95}"/>
                  </a:ext>
                </a:extLst>
              </p:cNvPr>
              <p:cNvSpPr/>
              <p:nvPr/>
            </p:nvSpPr>
            <p:spPr>
              <a:xfrm rot="5400000">
                <a:off x="10135208" y="3061813"/>
                <a:ext cx="1118834" cy="1561466"/>
              </a:xfrm>
              <a:prstGeom prst="rect">
                <a:avLst/>
              </a:prstGeom>
              <a:solidFill>
                <a:srgbClr val="1E1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ru-RU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5F146933-C5D9-4793-A59C-22A4D70446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77817" y="3483668"/>
                <a:ext cx="813166" cy="589284"/>
              </a:xfrm>
              <a:custGeom>
                <a:avLst/>
                <a:gdLst>
                  <a:gd name="T0" fmla="*/ 272 w 589"/>
                  <a:gd name="T1" fmla="*/ 290 h 494"/>
                  <a:gd name="T2" fmla="*/ 174 w 589"/>
                  <a:gd name="T3" fmla="*/ 169 h 494"/>
                  <a:gd name="T4" fmla="*/ 349 w 589"/>
                  <a:gd name="T5" fmla="*/ 73 h 494"/>
                  <a:gd name="T6" fmla="*/ 316 w 589"/>
                  <a:gd name="T7" fmla="*/ 0 h 494"/>
                  <a:gd name="T8" fmla="*/ 174 w 589"/>
                  <a:gd name="T9" fmla="*/ 169 h 494"/>
                  <a:gd name="T10" fmla="*/ 401 w 589"/>
                  <a:gd name="T11" fmla="*/ 266 h 494"/>
                  <a:gd name="T12" fmla="*/ 341 w 589"/>
                  <a:gd name="T13" fmla="*/ 494 h 494"/>
                  <a:gd name="T14" fmla="*/ 589 w 589"/>
                  <a:gd name="T15" fmla="*/ 424 h 494"/>
                  <a:gd name="T16" fmla="*/ 202 w 589"/>
                  <a:gd name="T17" fmla="*/ 66 h 494"/>
                  <a:gd name="T18" fmla="*/ 174 w 589"/>
                  <a:gd name="T19" fmla="*/ 169 h 494"/>
                  <a:gd name="T20" fmla="*/ 117 w 589"/>
                  <a:gd name="T21" fmla="*/ 42 h 494"/>
                  <a:gd name="T22" fmla="*/ 160 w 589"/>
                  <a:gd name="T23" fmla="*/ 320 h 494"/>
                  <a:gd name="T24" fmla="*/ 174 w 589"/>
                  <a:gd name="T25" fmla="*/ 171 h 494"/>
                  <a:gd name="T26" fmla="*/ 21 w 589"/>
                  <a:gd name="T27" fmla="*/ 151 h 494"/>
                  <a:gd name="T28" fmla="*/ 44 w 589"/>
                  <a:gd name="T29" fmla="*/ 283 h 494"/>
                  <a:gd name="T30" fmla="*/ 174 w 589"/>
                  <a:gd name="T31" fmla="*/ 169 h 494"/>
                  <a:gd name="T32" fmla="*/ 0 w 589"/>
                  <a:gd name="T33" fmla="*/ 18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9" h="494">
                    <a:moveTo>
                      <a:pt x="272" y="290"/>
                    </a:moveTo>
                    <a:lnTo>
                      <a:pt x="174" y="169"/>
                    </a:lnTo>
                    <a:lnTo>
                      <a:pt x="349" y="73"/>
                    </a:lnTo>
                    <a:moveTo>
                      <a:pt x="316" y="0"/>
                    </a:moveTo>
                    <a:lnTo>
                      <a:pt x="174" y="169"/>
                    </a:lnTo>
                    <a:lnTo>
                      <a:pt x="401" y="266"/>
                    </a:lnTo>
                    <a:lnTo>
                      <a:pt x="341" y="494"/>
                    </a:lnTo>
                    <a:lnTo>
                      <a:pt x="589" y="424"/>
                    </a:lnTo>
                    <a:moveTo>
                      <a:pt x="202" y="66"/>
                    </a:moveTo>
                    <a:lnTo>
                      <a:pt x="174" y="169"/>
                    </a:lnTo>
                    <a:lnTo>
                      <a:pt x="117" y="42"/>
                    </a:lnTo>
                    <a:moveTo>
                      <a:pt x="160" y="320"/>
                    </a:moveTo>
                    <a:lnTo>
                      <a:pt x="174" y="171"/>
                    </a:lnTo>
                    <a:lnTo>
                      <a:pt x="21" y="151"/>
                    </a:lnTo>
                    <a:moveTo>
                      <a:pt x="44" y="283"/>
                    </a:moveTo>
                    <a:lnTo>
                      <a:pt x="174" y="169"/>
                    </a:lnTo>
                    <a:lnTo>
                      <a:pt x="0" y="18"/>
                    </a:ln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Oval 88">
                <a:extLst>
                  <a:ext uri="{FF2B5EF4-FFF2-40B4-BE49-F238E27FC236}">
                    <a16:creationId xmlns:a16="http://schemas.microsoft.com/office/drawing/2014/main" id="{24FA5DA4-BA05-4F78-868E-D76D972EF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1992" y="3456231"/>
                <a:ext cx="56604" cy="489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3" name="Oval 89">
                <a:extLst>
                  <a:ext uri="{FF2B5EF4-FFF2-40B4-BE49-F238E27FC236}">
                    <a16:creationId xmlns:a16="http://schemas.microsoft.com/office/drawing/2014/main" id="{940D3A12-ACB5-48B5-AEBA-6A950D136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91992" y="3456231"/>
                <a:ext cx="56604" cy="48909"/>
              </a:xfrm>
              <a:prstGeom prst="ellipse">
                <a:avLst/>
              </a:pr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4" name="Oval 90">
                <a:extLst>
                  <a:ext uri="{FF2B5EF4-FFF2-40B4-BE49-F238E27FC236}">
                    <a16:creationId xmlns:a16="http://schemas.microsoft.com/office/drawing/2014/main" id="{1C66327A-FA4C-4BA8-B5F9-8D82570E3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6957" y="3635163"/>
                <a:ext cx="114589" cy="99009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Oval 91">
                <a:extLst>
                  <a:ext uri="{FF2B5EF4-FFF2-40B4-BE49-F238E27FC236}">
                    <a16:creationId xmlns:a16="http://schemas.microsoft.com/office/drawing/2014/main" id="{E452A254-9695-4815-916E-B3447F597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6957" y="3635163"/>
                <a:ext cx="114589" cy="99009"/>
              </a:xfrm>
              <a:prstGeom prst="ellipse">
                <a:avLst/>
              </a:pr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6" name="Oval 92">
                <a:extLst>
                  <a:ext uri="{FF2B5EF4-FFF2-40B4-BE49-F238E27FC236}">
                    <a16:creationId xmlns:a16="http://schemas.microsoft.com/office/drawing/2014/main" id="{B02CAD0B-87F4-431F-B94F-682344BC5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8933" y="3545698"/>
                <a:ext cx="56604" cy="489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Oval 93">
                <a:extLst>
                  <a:ext uri="{FF2B5EF4-FFF2-40B4-BE49-F238E27FC236}">
                    <a16:creationId xmlns:a16="http://schemas.microsoft.com/office/drawing/2014/main" id="{8B64D16E-D317-4CB1-AE2C-33B6EEAD5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8933" y="3545698"/>
                <a:ext cx="56604" cy="48909"/>
              </a:xfrm>
              <a:prstGeom prst="ellipse">
                <a:avLst/>
              </a:pr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Oval 94">
                <a:extLst>
                  <a:ext uri="{FF2B5EF4-FFF2-40B4-BE49-F238E27FC236}">
                    <a16:creationId xmlns:a16="http://schemas.microsoft.com/office/drawing/2014/main" id="{3ECE787E-8F31-4DE4-B289-FE56CEE23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5725" y="3805746"/>
                <a:ext cx="56604" cy="489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Oval 95">
                <a:extLst>
                  <a:ext uri="{FF2B5EF4-FFF2-40B4-BE49-F238E27FC236}">
                    <a16:creationId xmlns:a16="http://schemas.microsoft.com/office/drawing/2014/main" id="{ABF82492-DD48-4F34-AA03-5379941A3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4344" y="3805746"/>
                <a:ext cx="57984" cy="48909"/>
              </a:xfrm>
              <a:prstGeom prst="ellipse">
                <a:avLst/>
              </a:pr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Oval 96">
                <a:extLst>
                  <a:ext uri="{FF2B5EF4-FFF2-40B4-BE49-F238E27FC236}">
                    <a16:creationId xmlns:a16="http://schemas.microsoft.com/office/drawing/2014/main" id="{CF618E98-1C5D-4BDF-B48A-124563943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6957" y="3833181"/>
                <a:ext cx="57984" cy="501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Oval 97">
                <a:extLst>
                  <a:ext uri="{FF2B5EF4-FFF2-40B4-BE49-F238E27FC236}">
                    <a16:creationId xmlns:a16="http://schemas.microsoft.com/office/drawing/2014/main" id="{4A5D601C-75E1-4276-BA08-EDB1CDEB0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66957" y="3833181"/>
                <a:ext cx="57984" cy="50101"/>
              </a:xfrm>
              <a:prstGeom prst="ellipse">
                <a:avLst/>
              </a:pr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Oval 98">
                <a:extLst>
                  <a:ext uri="{FF2B5EF4-FFF2-40B4-BE49-F238E27FC236}">
                    <a16:creationId xmlns:a16="http://schemas.microsoft.com/office/drawing/2014/main" id="{2C6D55C5-4795-4EFC-A0AE-DB94F2275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7145" y="3809324"/>
                <a:ext cx="56604" cy="489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Oval 99">
                <a:extLst>
                  <a:ext uri="{FF2B5EF4-FFF2-40B4-BE49-F238E27FC236}">
                    <a16:creationId xmlns:a16="http://schemas.microsoft.com/office/drawing/2014/main" id="{284A3E4A-62A2-423C-9847-15D2FA24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97145" y="3809324"/>
                <a:ext cx="56604" cy="48909"/>
              </a:xfrm>
              <a:prstGeom prst="ellipse">
                <a:avLst/>
              </a:pr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Oval 100">
                <a:extLst>
                  <a:ext uri="{FF2B5EF4-FFF2-40B4-BE49-F238E27FC236}">
                    <a16:creationId xmlns:a16="http://schemas.microsoft.com/office/drawing/2014/main" id="{95057CBF-1C9A-4788-9CD0-1712B1AE47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7817" y="3635163"/>
                <a:ext cx="56604" cy="5010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Oval 101">
                <a:extLst>
                  <a:ext uri="{FF2B5EF4-FFF2-40B4-BE49-F238E27FC236}">
                    <a16:creationId xmlns:a16="http://schemas.microsoft.com/office/drawing/2014/main" id="{C68F348E-2204-4DB8-B7AD-4B2696D6E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7817" y="3635163"/>
                <a:ext cx="56604" cy="501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Oval 102">
                <a:extLst>
                  <a:ext uri="{FF2B5EF4-FFF2-40B4-BE49-F238E27FC236}">
                    <a16:creationId xmlns:a16="http://schemas.microsoft.com/office/drawing/2014/main" id="{0EEEC470-847A-4E41-951B-BD79C063D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8824" y="3480089"/>
                <a:ext cx="56604" cy="489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Oval 103">
                <a:extLst>
                  <a:ext uri="{FF2B5EF4-FFF2-40B4-BE49-F238E27FC236}">
                    <a16:creationId xmlns:a16="http://schemas.microsoft.com/office/drawing/2014/main" id="{9BD5D612-9EEA-4D99-9B6D-CCA79EC47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8824" y="3480089"/>
                <a:ext cx="56604" cy="48909"/>
              </a:xfrm>
              <a:prstGeom prst="ellipse">
                <a:avLst/>
              </a:pr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Oval 104">
                <a:extLst>
                  <a:ext uri="{FF2B5EF4-FFF2-40B4-BE49-F238E27FC236}">
                    <a16:creationId xmlns:a16="http://schemas.microsoft.com/office/drawing/2014/main" id="{C03FC8EF-CC65-48A9-B5AA-F2B40B913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3115" y="3505139"/>
                <a:ext cx="56604" cy="4890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Oval 105">
                <a:extLst>
                  <a:ext uri="{FF2B5EF4-FFF2-40B4-BE49-F238E27FC236}">
                    <a16:creationId xmlns:a16="http://schemas.microsoft.com/office/drawing/2014/main" id="{50A3D18B-CA32-4E3D-A174-FD7545ACE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3115" y="3505139"/>
                <a:ext cx="56604" cy="48909"/>
              </a:xfrm>
              <a:prstGeom prst="ellipse">
                <a:avLst/>
              </a:pr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Oval 106">
                <a:extLst>
                  <a:ext uri="{FF2B5EF4-FFF2-40B4-BE49-F238E27FC236}">
                    <a16:creationId xmlns:a16="http://schemas.microsoft.com/office/drawing/2014/main" id="{E9961927-0DD6-4734-8844-E0ABF2F08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6323" y="3523033"/>
                <a:ext cx="57984" cy="5010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Oval 107">
                <a:extLst>
                  <a:ext uri="{FF2B5EF4-FFF2-40B4-BE49-F238E27FC236}">
                    <a16:creationId xmlns:a16="http://schemas.microsoft.com/office/drawing/2014/main" id="{E3F1BDB0-2CB8-40AF-8DB2-0F7A89379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26323" y="3523033"/>
                <a:ext cx="57984" cy="50101"/>
              </a:xfrm>
              <a:prstGeom prst="ellipse">
                <a:avLst/>
              </a:pr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108">
                <a:extLst>
                  <a:ext uri="{FF2B5EF4-FFF2-40B4-BE49-F238E27FC236}">
                    <a16:creationId xmlns:a16="http://schemas.microsoft.com/office/drawing/2014/main" id="{9156EA0A-8B2A-4CA9-A8C1-7E6A3FEE28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16658" y="3867775"/>
                <a:ext cx="433505" cy="400808"/>
              </a:xfrm>
              <a:custGeom>
                <a:avLst/>
                <a:gdLst>
                  <a:gd name="T0" fmla="*/ 297 w 314"/>
                  <a:gd name="T1" fmla="*/ 0 h 336"/>
                  <a:gd name="T2" fmla="*/ 166 w 314"/>
                  <a:gd name="T3" fmla="*/ 176 h 336"/>
                  <a:gd name="T4" fmla="*/ 99 w 314"/>
                  <a:gd name="T5" fmla="*/ 47 h 336"/>
                  <a:gd name="T6" fmla="*/ 65 w 314"/>
                  <a:gd name="T7" fmla="*/ 139 h 336"/>
                  <a:gd name="T8" fmla="*/ 165 w 314"/>
                  <a:gd name="T9" fmla="*/ 176 h 336"/>
                  <a:gd name="T10" fmla="*/ 34 w 314"/>
                  <a:gd name="T11" fmla="*/ 221 h 336"/>
                  <a:gd name="T12" fmla="*/ 314 w 314"/>
                  <a:gd name="T13" fmla="*/ 203 h 336"/>
                  <a:gd name="T14" fmla="*/ 168 w 314"/>
                  <a:gd name="T15" fmla="*/ 176 h 336"/>
                  <a:gd name="T16" fmla="*/ 134 w 314"/>
                  <a:gd name="T17" fmla="*/ 327 h 336"/>
                  <a:gd name="T18" fmla="*/ 268 w 314"/>
                  <a:gd name="T19" fmla="*/ 315 h 336"/>
                  <a:gd name="T20" fmla="*/ 165 w 314"/>
                  <a:gd name="T21" fmla="*/ 176 h 336"/>
                  <a:gd name="T22" fmla="*/ 0 w 314"/>
                  <a:gd name="T23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4" h="336">
                    <a:moveTo>
                      <a:pt x="297" y="0"/>
                    </a:moveTo>
                    <a:lnTo>
                      <a:pt x="166" y="176"/>
                    </a:lnTo>
                    <a:lnTo>
                      <a:pt x="99" y="47"/>
                    </a:lnTo>
                    <a:moveTo>
                      <a:pt x="65" y="139"/>
                    </a:moveTo>
                    <a:lnTo>
                      <a:pt x="165" y="176"/>
                    </a:lnTo>
                    <a:lnTo>
                      <a:pt x="34" y="221"/>
                    </a:lnTo>
                    <a:moveTo>
                      <a:pt x="314" y="203"/>
                    </a:moveTo>
                    <a:lnTo>
                      <a:pt x="168" y="176"/>
                    </a:lnTo>
                    <a:lnTo>
                      <a:pt x="134" y="327"/>
                    </a:lnTo>
                    <a:moveTo>
                      <a:pt x="268" y="315"/>
                    </a:moveTo>
                    <a:lnTo>
                      <a:pt x="165" y="176"/>
                    </a:lnTo>
                    <a:lnTo>
                      <a:pt x="0" y="336"/>
                    </a:ln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Freeform 109">
                <a:extLst>
                  <a:ext uri="{FF2B5EF4-FFF2-40B4-BE49-F238E27FC236}">
                    <a16:creationId xmlns:a16="http://schemas.microsoft.com/office/drawing/2014/main" id="{2E8B3278-DE22-4E45-AB90-30C6C01F1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6470" y="4020464"/>
                <a:ext cx="118730" cy="102588"/>
              </a:xfrm>
              <a:custGeom>
                <a:avLst/>
                <a:gdLst>
                  <a:gd name="T0" fmla="*/ 359 w 663"/>
                  <a:gd name="T1" fmla="*/ 16 h 663"/>
                  <a:gd name="T2" fmla="*/ 15 w 663"/>
                  <a:gd name="T3" fmla="*/ 304 h 663"/>
                  <a:gd name="T4" fmla="*/ 304 w 663"/>
                  <a:gd name="T5" fmla="*/ 648 h 663"/>
                  <a:gd name="T6" fmla="*/ 648 w 663"/>
                  <a:gd name="T7" fmla="*/ 359 h 663"/>
                  <a:gd name="T8" fmla="*/ 359 w 663"/>
                  <a:gd name="T9" fmla="*/ 16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3" h="663">
                    <a:moveTo>
                      <a:pt x="359" y="16"/>
                    </a:moveTo>
                    <a:cubicBezTo>
                      <a:pt x="184" y="0"/>
                      <a:pt x="30" y="129"/>
                      <a:pt x="15" y="304"/>
                    </a:cubicBezTo>
                    <a:cubicBezTo>
                      <a:pt x="0" y="479"/>
                      <a:pt x="129" y="633"/>
                      <a:pt x="304" y="648"/>
                    </a:cubicBezTo>
                    <a:cubicBezTo>
                      <a:pt x="478" y="663"/>
                      <a:pt x="632" y="534"/>
                      <a:pt x="648" y="359"/>
                    </a:cubicBezTo>
                    <a:cubicBezTo>
                      <a:pt x="663" y="185"/>
                      <a:pt x="534" y="31"/>
                      <a:pt x="359" y="16"/>
                    </a:cubicBezTo>
                  </a:path>
                </a:pathLst>
              </a:custGeom>
              <a:solidFill>
                <a:schemeClr val="bg1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Freeform 110">
                <a:extLst>
                  <a:ext uri="{FF2B5EF4-FFF2-40B4-BE49-F238E27FC236}">
                    <a16:creationId xmlns:a16="http://schemas.microsoft.com/office/drawing/2014/main" id="{8FD9C850-4237-406E-9096-29C640336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6470" y="4020464"/>
                <a:ext cx="118730" cy="102588"/>
              </a:xfrm>
              <a:custGeom>
                <a:avLst/>
                <a:gdLst>
                  <a:gd name="T0" fmla="*/ 46 w 86"/>
                  <a:gd name="T1" fmla="*/ 2 h 86"/>
                  <a:gd name="T2" fmla="*/ 2 w 86"/>
                  <a:gd name="T3" fmla="*/ 39 h 86"/>
                  <a:gd name="T4" fmla="*/ 39 w 86"/>
                  <a:gd name="T5" fmla="*/ 84 h 86"/>
                  <a:gd name="T6" fmla="*/ 84 w 86"/>
                  <a:gd name="T7" fmla="*/ 47 h 86"/>
                  <a:gd name="T8" fmla="*/ 46 w 86"/>
                  <a:gd name="T9" fmla="*/ 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46" y="2"/>
                    </a:moveTo>
                    <a:cubicBezTo>
                      <a:pt x="24" y="0"/>
                      <a:pt x="4" y="17"/>
                      <a:pt x="2" y="39"/>
                    </a:cubicBezTo>
                    <a:cubicBezTo>
                      <a:pt x="0" y="62"/>
                      <a:pt x="16" y="82"/>
                      <a:pt x="39" y="84"/>
                    </a:cubicBezTo>
                    <a:cubicBezTo>
                      <a:pt x="62" y="86"/>
                      <a:pt x="82" y="69"/>
                      <a:pt x="84" y="47"/>
                    </a:cubicBezTo>
                    <a:cubicBezTo>
                      <a:pt x="86" y="24"/>
                      <a:pt x="69" y="4"/>
                      <a:pt x="46" y="2"/>
                    </a:cubicBezTo>
                  </a:path>
                </a:pathLst>
              </a:cu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Freeform 111">
                <a:extLst>
                  <a:ext uri="{FF2B5EF4-FFF2-40B4-BE49-F238E27FC236}">
                    <a16:creationId xmlns:a16="http://schemas.microsoft.com/office/drawing/2014/main" id="{021A25BC-124B-47CE-A3F1-D3FBA7CC2A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4008" y="3897597"/>
                <a:ext cx="59366" cy="52487"/>
              </a:xfrm>
              <a:custGeom>
                <a:avLst/>
                <a:gdLst>
                  <a:gd name="T0" fmla="*/ 180 w 332"/>
                  <a:gd name="T1" fmla="*/ 8 h 332"/>
                  <a:gd name="T2" fmla="*/ 8 w 332"/>
                  <a:gd name="T3" fmla="*/ 152 h 332"/>
                  <a:gd name="T4" fmla="*/ 152 w 332"/>
                  <a:gd name="T5" fmla="*/ 324 h 332"/>
                  <a:gd name="T6" fmla="*/ 324 w 332"/>
                  <a:gd name="T7" fmla="*/ 180 h 332"/>
                  <a:gd name="T8" fmla="*/ 180 w 332"/>
                  <a:gd name="T9" fmla="*/ 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32">
                    <a:moveTo>
                      <a:pt x="180" y="8"/>
                    </a:moveTo>
                    <a:cubicBezTo>
                      <a:pt x="92" y="0"/>
                      <a:pt x="15" y="65"/>
                      <a:pt x="8" y="152"/>
                    </a:cubicBezTo>
                    <a:cubicBezTo>
                      <a:pt x="0" y="239"/>
                      <a:pt x="65" y="316"/>
                      <a:pt x="152" y="324"/>
                    </a:cubicBezTo>
                    <a:cubicBezTo>
                      <a:pt x="239" y="332"/>
                      <a:pt x="316" y="267"/>
                      <a:pt x="324" y="180"/>
                    </a:cubicBezTo>
                    <a:cubicBezTo>
                      <a:pt x="332" y="92"/>
                      <a:pt x="267" y="15"/>
                      <a:pt x="180" y="8"/>
                    </a:cubicBezTo>
                  </a:path>
                </a:pathLst>
              </a:custGeom>
              <a:solidFill>
                <a:srgbClr val="FFFFFF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Freeform 112">
                <a:extLst>
                  <a:ext uri="{FF2B5EF4-FFF2-40B4-BE49-F238E27FC236}">
                    <a16:creationId xmlns:a16="http://schemas.microsoft.com/office/drawing/2014/main" id="{8D965F78-013E-45CD-B7C9-7CC57C0C5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4008" y="3897597"/>
                <a:ext cx="59366" cy="52487"/>
              </a:xfrm>
              <a:custGeom>
                <a:avLst/>
                <a:gdLst>
                  <a:gd name="T0" fmla="*/ 23 w 43"/>
                  <a:gd name="T1" fmla="*/ 1 h 44"/>
                  <a:gd name="T2" fmla="*/ 1 w 43"/>
                  <a:gd name="T3" fmla="*/ 20 h 44"/>
                  <a:gd name="T4" fmla="*/ 19 w 43"/>
                  <a:gd name="T5" fmla="*/ 43 h 44"/>
                  <a:gd name="T6" fmla="*/ 42 w 43"/>
                  <a:gd name="T7" fmla="*/ 24 h 44"/>
                  <a:gd name="T8" fmla="*/ 23 w 43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3" y="1"/>
                    </a:moveTo>
                    <a:cubicBezTo>
                      <a:pt x="12" y="0"/>
                      <a:pt x="2" y="9"/>
                      <a:pt x="1" y="20"/>
                    </a:cubicBezTo>
                    <a:cubicBezTo>
                      <a:pt x="0" y="32"/>
                      <a:pt x="8" y="42"/>
                      <a:pt x="19" y="43"/>
                    </a:cubicBezTo>
                    <a:cubicBezTo>
                      <a:pt x="31" y="44"/>
                      <a:pt x="41" y="35"/>
                      <a:pt x="42" y="24"/>
                    </a:cubicBezTo>
                    <a:cubicBezTo>
                      <a:pt x="43" y="12"/>
                      <a:pt x="34" y="2"/>
                      <a:pt x="23" y="1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Freeform 113">
                <a:extLst>
                  <a:ext uri="{FF2B5EF4-FFF2-40B4-BE49-F238E27FC236}">
                    <a16:creationId xmlns:a16="http://schemas.microsoft.com/office/drawing/2014/main" id="{129E9CB4-6B5B-4FAD-8A23-B8CDBB05F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2177" y="3848690"/>
                <a:ext cx="59366" cy="51294"/>
              </a:xfrm>
              <a:custGeom>
                <a:avLst/>
                <a:gdLst>
                  <a:gd name="T0" fmla="*/ 179 w 331"/>
                  <a:gd name="T1" fmla="*/ 8 h 332"/>
                  <a:gd name="T2" fmla="*/ 7 w 331"/>
                  <a:gd name="T3" fmla="*/ 152 h 332"/>
                  <a:gd name="T4" fmla="*/ 152 w 331"/>
                  <a:gd name="T5" fmla="*/ 324 h 332"/>
                  <a:gd name="T6" fmla="*/ 324 w 331"/>
                  <a:gd name="T7" fmla="*/ 180 h 332"/>
                  <a:gd name="T8" fmla="*/ 179 w 331"/>
                  <a:gd name="T9" fmla="*/ 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332">
                    <a:moveTo>
                      <a:pt x="179" y="8"/>
                    </a:moveTo>
                    <a:cubicBezTo>
                      <a:pt x="92" y="0"/>
                      <a:pt x="15" y="65"/>
                      <a:pt x="7" y="152"/>
                    </a:cubicBezTo>
                    <a:cubicBezTo>
                      <a:pt x="0" y="239"/>
                      <a:pt x="64" y="316"/>
                      <a:pt x="152" y="324"/>
                    </a:cubicBezTo>
                    <a:cubicBezTo>
                      <a:pt x="239" y="332"/>
                      <a:pt x="316" y="267"/>
                      <a:pt x="324" y="180"/>
                    </a:cubicBezTo>
                    <a:cubicBezTo>
                      <a:pt x="331" y="92"/>
                      <a:pt x="267" y="15"/>
                      <a:pt x="179" y="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Freeform 114">
                <a:extLst>
                  <a:ext uri="{FF2B5EF4-FFF2-40B4-BE49-F238E27FC236}">
                    <a16:creationId xmlns:a16="http://schemas.microsoft.com/office/drawing/2014/main" id="{6A5B9207-A576-4873-AA27-B6F1DDD19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92177" y="3848690"/>
                <a:ext cx="59366" cy="51294"/>
              </a:xfrm>
              <a:custGeom>
                <a:avLst/>
                <a:gdLst>
                  <a:gd name="T0" fmla="*/ 24 w 43"/>
                  <a:gd name="T1" fmla="*/ 1 h 43"/>
                  <a:gd name="T2" fmla="*/ 1 w 43"/>
                  <a:gd name="T3" fmla="*/ 20 h 43"/>
                  <a:gd name="T4" fmla="*/ 20 w 43"/>
                  <a:gd name="T5" fmla="*/ 42 h 43"/>
                  <a:gd name="T6" fmla="*/ 42 w 43"/>
                  <a:gd name="T7" fmla="*/ 23 h 43"/>
                  <a:gd name="T8" fmla="*/ 24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4" y="1"/>
                    </a:moveTo>
                    <a:cubicBezTo>
                      <a:pt x="12" y="0"/>
                      <a:pt x="2" y="8"/>
                      <a:pt x="1" y="20"/>
                    </a:cubicBezTo>
                    <a:cubicBezTo>
                      <a:pt x="0" y="31"/>
                      <a:pt x="9" y="41"/>
                      <a:pt x="20" y="42"/>
                    </a:cubicBezTo>
                    <a:cubicBezTo>
                      <a:pt x="31" y="43"/>
                      <a:pt x="41" y="35"/>
                      <a:pt x="42" y="23"/>
                    </a:cubicBezTo>
                    <a:cubicBezTo>
                      <a:pt x="43" y="12"/>
                      <a:pt x="35" y="2"/>
                      <a:pt x="24" y="1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Freeform 115">
                <a:extLst>
                  <a:ext uri="{FF2B5EF4-FFF2-40B4-BE49-F238E27FC236}">
                    <a16:creationId xmlns:a16="http://schemas.microsoft.com/office/drawing/2014/main" id="{063DFC28-E736-4D04-897C-481E482AD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0946" y="3964398"/>
                <a:ext cx="59366" cy="51294"/>
              </a:xfrm>
              <a:custGeom>
                <a:avLst/>
                <a:gdLst>
                  <a:gd name="T0" fmla="*/ 179 w 331"/>
                  <a:gd name="T1" fmla="*/ 8 h 332"/>
                  <a:gd name="T2" fmla="*/ 7 w 331"/>
                  <a:gd name="T3" fmla="*/ 152 h 332"/>
                  <a:gd name="T4" fmla="*/ 152 w 331"/>
                  <a:gd name="T5" fmla="*/ 324 h 332"/>
                  <a:gd name="T6" fmla="*/ 324 w 331"/>
                  <a:gd name="T7" fmla="*/ 180 h 332"/>
                  <a:gd name="T8" fmla="*/ 179 w 331"/>
                  <a:gd name="T9" fmla="*/ 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332">
                    <a:moveTo>
                      <a:pt x="179" y="8"/>
                    </a:moveTo>
                    <a:cubicBezTo>
                      <a:pt x="92" y="0"/>
                      <a:pt x="15" y="65"/>
                      <a:pt x="7" y="152"/>
                    </a:cubicBezTo>
                    <a:cubicBezTo>
                      <a:pt x="0" y="240"/>
                      <a:pt x="64" y="317"/>
                      <a:pt x="152" y="324"/>
                    </a:cubicBezTo>
                    <a:cubicBezTo>
                      <a:pt x="239" y="332"/>
                      <a:pt x="316" y="267"/>
                      <a:pt x="324" y="180"/>
                    </a:cubicBezTo>
                    <a:cubicBezTo>
                      <a:pt x="331" y="93"/>
                      <a:pt x="267" y="16"/>
                      <a:pt x="179" y="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Freeform 116">
                <a:extLst>
                  <a:ext uri="{FF2B5EF4-FFF2-40B4-BE49-F238E27FC236}">
                    <a16:creationId xmlns:a16="http://schemas.microsoft.com/office/drawing/2014/main" id="{69A203D8-A038-4A62-AEDE-A96868C30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0946" y="3963205"/>
                <a:ext cx="59366" cy="52487"/>
              </a:xfrm>
              <a:custGeom>
                <a:avLst/>
                <a:gdLst>
                  <a:gd name="T0" fmla="*/ 23 w 43"/>
                  <a:gd name="T1" fmla="*/ 2 h 44"/>
                  <a:gd name="T2" fmla="*/ 1 w 43"/>
                  <a:gd name="T3" fmla="*/ 20 h 44"/>
                  <a:gd name="T4" fmla="*/ 20 w 43"/>
                  <a:gd name="T5" fmla="*/ 43 h 44"/>
                  <a:gd name="T6" fmla="*/ 42 w 43"/>
                  <a:gd name="T7" fmla="*/ 24 h 44"/>
                  <a:gd name="T8" fmla="*/ 23 w 43"/>
                  <a:gd name="T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3" y="2"/>
                    </a:moveTo>
                    <a:cubicBezTo>
                      <a:pt x="12" y="0"/>
                      <a:pt x="2" y="9"/>
                      <a:pt x="1" y="20"/>
                    </a:cubicBezTo>
                    <a:cubicBezTo>
                      <a:pt x="0" y="32"/>
                      <a:pt x="9" y="42"/>
                      <a:pt x="20" y="43"/>
                    </a:cubicBezTo>
                    <a:cubicBezTo>
                      <a:pt x="31" y="44"/>
                      <a:pt x="41" y="35"/>
                      <a:pt x="42" y="24"/>
                    </a:cubicBezTo>
                    <a:cubicBezTo>
                      <a:pt x="43" y="13"/>
                      <a:pt x="35" y="3"/>
                      <a:pt x="23" y="2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Freeform 117">
                <a:extLst>
                  <a:ext uri="{FF2B5EF4-FFF2-40B4-BE49-F238E27FC236}">
                    <a16:creationId xmlns:a16="http://schemas.microsoft.com/office/drawing/2014/main" id="{3E78B60A-BFF9-4531-B230-ACA1A1481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2887" y="4086072"/>
                <a:ext cx="59366" cy="51294"/>
              </a:xfrm>
              <a:custGeom>
                <a:avLst/>
                <a:gdLst>
                  <a:gd name="T0" fmla="*/ 179 w 331"/>
                  <a:gd name="T1" fmla="*/ 8 h 332"/>
                  <a:gd name="T2" fmla="*/ 7 w 331"/>
                  <a:gd name="T3" fmla="*/ 152 h 332"/>
                  <a:gd name="T4" fmla="*/ 152 w 331"/>
                  <a:gd name="T5" fmla="*/ 324 h 332"/>
                  <a:gd name="T6" fmla="*/ 324 w 331"/>
                  <a:gd name="T7" fmla="*/ 180 h 332"/>
                  <a:gd name="T8" fmla="*/ 179 w 331"/>
                  <a:gd name="T9" fmla="*/ 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332">
                    <a:moveTo>
                      <a:pt x="179" y="8"/>
                    </a:moveTo>
                    <a:cubicBezTo>
                      <a:pt x="92" y="0"/>
                      <a:pt x="15" y="65"/>
                      <a:pt x="7" y="152"/>
                    </a:cubicBezTo>
                    <a:cubicBezTo>
                      <a:pt x="0" y="240"/>
                      <a:pt x="64" y="317"/>
                      <a:pt x="152" y="324"/>
                    </a:cubicBezTo>
                    <a:cubicBezTo>
                      <a:pt x="239" y="332"/>
                      <a:pt x="316" y="267"/>
                      <a:pt x="324" y="180"/>
                    </a:cubicBezTo>
                    <a:cubicBezTo>
                      <a:pt x="331" y="93"/>
                      <a:pt x="267" y="16"/>
                      <a:pt x="179" y="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Freeform 118">
                <a:extLst>
                  <a:ext uri="{FF2B5EF4-FFF2-40B4-BE49-F238E27FC236}">
                    <a16:creationId xmlns:a16="http://schemas.microsoft.com/office/drawing/2014/main" id="{3E502C0C-C32E-4AEB-AD31-50D252D7E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2887" y="4086072"/>
                <a:ext cx="59366" cy="51294"/>
              </a:xfrm>
              <a:custGeom>
                <a:avLst/>
                <a:gdLst>
                  <a:gd name="T0" fmla="*/ 23 w 43"/>
                  <a:gd name="T1" fmla="*/ 1 h 43"/>
                  <a:gd name="T2" fmla="*/ 1 w 43"/>
                  <a:gd name="T3" fmla="*/ 19 h 43"/>
                  <a:gd name="T4" fmla="*/ 20 w 43"/>
                  <a:gd name="T5" fmla="*/ 42 h 43"/>
                  <a:gd name="T6" fmla="*/ 42 w 43"/>
                  <a:gd name="T7" fmla="*/ 23 h 43"/>
                  <a:gd name="T8" fmla="*/ 23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3" y="1"/>
                    </a:moveTo>
                    <a:cubicBezTo>
                      <a:pt x="12" y="0"/>
                      <a:pt x="2" y="8"/>
                      <a:pt x="1" y="19"/>
                    </a:cubicBezTo>
                    <a:cubicBezTo>
                      <a:pt x="0" y="31"/>
                      <a:pt x="8" y="41"/>
                      <a:pt x="20" y="42"/>
                    </a:cubicBezTo>
                    <a:cubicBezTo>
                      <a:pt x="31" y="43"/>
                      <a:pt x="41" y="34"/>
                      <a:pt x="42" y="23"/>
                    </a:cubicBezTo>
                    <a:cubicBezTo>
                      <a:pt x="43" y="12"/>
                      <a:pt x="35" y="2"/>
                      <a:pt x="23" y="1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Freeform 119">
                <a:extLst>
                  <a:ext uri="{FF2B5EF4-FFF2-40B4-BE49-F238E27FC236}">
                    <a16:creationId xmlns:a16="http://schemas.microsoft.com/office/drawing/2014/main" id="{77E16919-9790-4124-87E9-53015F2AC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0088" y="4230412"/>
                <a:ext cx="59366" cy="52487"/>
              </a:xfrm>
              <a:custGeom>
                <a:avLst/>
                <a:gdLst>
                  <a:gd name="T0" fmla="*/ 179 w 331"/>
                  <a:gd name="T1" fmla="*/ 8 h 332"/>
                  <a:gd name="T2" fmla="*/ 7 w 331"/>
                  <a:gd name="T3" fmla="*/ 152 h 332"/>
                  <a:gd name="T4" fmla="*/ 152 w 331"/>
                  <a:gd name="T5" fmla="*/ 324 h 332"/>
                  <a:gd name="T6" fmla="*/ 324 w 331"/>
                  <a:gd name="T7" fmla="*/ 180 h 332"/>
                  <a:gd name="T8" fmla="*/ 179 w 331"/>
                  <a:gd name="T9" fmla="*/ 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332">
                    <a:moveTo>
                      <a:pt x="179" y="8"/>
                    </a:moveTo>
                    <a:cubicBezTo>
                      <a:pt x="92" y="0"/>
                      <a:pt x="15" y="65"/>
                      <a:pt x="7" y="152"/>
                    </a:cubicBezTo>
                    <a:cubicBezTo>
                      <a:pt x="0" y="240"/>
                      <a:pt x="64" y="317"/>
                      <a:pt x="152" y="324"/>
                    </a:cubicBezTo>
                    <a:cubicBezTo>
                      <a:pt x="239" y="332"/>
                      <a:pt x="316" y="267"/>
                      <a:pt x="324" y="180"/>
                    </a:cubicBezTo>
                    <a:cubicBezTo>
                      <a:pt x="331" y="93"/>
                      <a:pt x="267" y="16"/>
                      <a:pt x="179" y="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Freeform 120">
                <a:extLst>
                  <a:ext uri="{FF2B5EF4-FFF2-40B4-BE49-F238E27FC236}">
                    <a16:creationId xmlns:a16="http://schemas.microsoft.com/office/drawing/2014/main" id="{2F39A390-2469-4389-8803-1CF6F70B9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0088" y="4230412"/>
                <a:ext cx="59366" cy="52487"/>
              </a:xfrm>
              <a:custGeom>
                <a:avLst/>
                <a:gdLst>
                  <a:gd name="T0" fmla="*/ 23 w 43"/>
                  <a:gd name="T1" fmla="*/ 1 h 44"/>
                  <a:gd name="T2" fmla="*/ 1 w 43"/>
                  <a:gd name="T3" fmla="*/ 20 h 44"/>
                  <a:gd name="T4" fmla="*/ 19 w 43"/>
                  <a:gd name="T5" fmla="*/ 43 h 44"/>
                  <a:gd name="T6" fmla="*/ 42 w 43"/>
                  <a:gd name="T7" fmla="*/ 24 h 44"/>
                  <a:gd name="T8" fmla="*/ 23 w 43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3" y="1"/>
                    </a:moveTo>
                    <a:cubicBezTo>
                      <a:pt x="12" y="0"/>
                      <a:pt x="2" y="9"/>
                      <a:pt x="1" y="20"/>
                    </a:cubicBezTo>
                    <a:cubicBezTo>
                      <a:pt x="0" y="32"/>
                      <a:pt x="8" y="42"/>
                      <a:pt x="19" y="43"/>
                    </a:cubicBezTo>
                    <a:cubicBezTo>
                      <a:pt x="31" y="44"/>
                      <a:pt x="41" y="35"/>
                      <a:pt x="42" y="24"/>
                    </a:cubicBezTo>
                    <a:cubicBezTo>
                      <a:pt x="43" y="13"/>
                      <a:pt x="34" y="3"/>
                      <a:pt x="23" y="1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Freeform 121">
                <a:extLst>
                  <a:ext uri="{FF2B5EF4-FFF2-40B4-BE49-F238E27FC236}">
                    <a16:creationId xmlns:a16="http://schemas.microsoft.com/office/drawing/2014/main" id="{59EFA583-D862-4DDE-BDE7-771AA7A7D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8523" y="4232797"/>
                <a:ext cx="59366" cy="51294"/>
              </a:xfrm>
              <a:custGeom>
                <a:avLst/>
                <a:gdLst>
                  <a:gd name="T0" fmla="*/ 180 w 332"/>
                  <a:gd name="T1" fmla="*/ 7 h 331"/>
                  <a:gd name="T2" fmla="*/ 8 w 332"/>
                  <a:gd name="T3" fmla="*/ 152 h 331"/>
                  <a:gd name="T4" fmla="*/ 152 w 332"/>
                  <a:gd name="T5" fmla="*/ 323 h 331"/>
                  <a:gd name="T6" fmla="*/ 324 w 332"/>
                  <a:gd name="T7" fmla="*/ 179 h 331"/>
                  <a:gd name="T8" fmla="*/ 180 w 332"/>
                  <a:gd name="T9" fmla="*/ 7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31">
                    <a:moveTo>
                      <a:pt x="180" y="7"/>
                    </a:moveTo>
                    <a:cubicBezTo>
                      <a:pt x="93" y="0"/>
                      <a:pt x="16" y="64"/>
                      <a:pt x="8" y="152"/>
                    </a:cubicBezTo>
                    <a:cubicBezTo>
                      <a:pt x="0" y="239"/>
                      <a:pt x="65" y="316"/>
                      <a:pt x="152" y="323"/>
                    </a:cubicBezTo>
                    <a:cubicBezTo>
                      <a:pt x="240" y="331"/>
                      <a:pt x="317" y="267"/>
                      <a:pt x="324" y="179"/>
                    </a:cubicBezTo>
                    <a:cubicBezTo>
                      <a:pt x="332" y="92"/>
                      <a:pt x="267" y="15"/>
                      <a:pt x="180" y="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Freeform 122">
                <a:extLst>
                  <a:ext uri="{FF2B5EF4-FFF2-40B4-BE49-F238E27FC236}">
                    <a16:creationId xmlns:a16="http://schemas.microsoft.com/office/drawing/2014/main" id="{BE89F8A9-0D99-450A-96BA-6F0DB45C9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8523" y="4232797"/>
                <a:ext cx="59366" cy="51294"/>
              </a:xfrm>
              <a:custGeom>
                <a:avLst/>
                <a:gdLst>
                  <a:gd name="T0" fmla="*/ 23 w 43"/>
                  <a:gd name="T1" fmla="*/ 1 h 43"/>
                  <a:gd name="T2" fmla="*/ 1 w 43"/>
                  <a:gd name="T3" fmla="*/ 19 h 43"/>
                  <a:gd name="T4" fmla="*/ 20 w 43"/>
                  <a:gd name="T5" fmla="*/ 42 h 43"/>
                  <a:gd name="T6" fmla="*/ 42 w 43"/>
                  <a:gd name="T7" fmla="*/ 23 h 43"/>
                  <a:gd name="T8" fmla="*/ 23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3" y="1"/>
                    </a:moveTo>
                    <a:cubicBezTo>
                      <a:pt x="12" y="0"/>
                      <a:pt x="2" y="8"/>
                      <a:pt x="1" y="19"/>
                    </a:cubicBezTo>
                    <a:cubicBezTo>
                      <a:pt x="0" y="31"/>
                      <a:pt x="8" y="41"/>
                      <a:pt x="20" y="42"/>
                    </a:cubicBezTo>
                    <a:cubicBezTo>
                      <a:pt x="31" y="43"/>
                      <a:pt x="41" y="34"/>
                      <a:pt x="42" y="23"/>
                    </a:cubicBezTo>
                    <a:cubicBezTo>
                      <a:pt x="43" y="12"/>
                      <a:pt x="35" y="2"/>
                      <a:pt x="23" y="1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Freeform 123">
                <a:extLst>
                  <a:ext uri="{FF2B5EF4-FFF2-40B4-BE49-F238E27FC236}">
                    <a16:creationId xmlns:a16="http://schemas.microsoft.com/office/drawing/2014/main" id="{FD7EDF23-0C96-4AE0-A818-41FE2E2B9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6285" y="4243533"/>
                <a:ext cx="60746" cy="51294"/>
              </a:xfrm>
              <a:custGeom>
                <a:avLst/>
                <a:gdLst>
                  <a:gd name="T0" fmla="*/ 180 w 332"/>
                  <a:gd name="T1" fmla="*/ 8 h 332"/>
                  <a:gd name="T2" fmla="*/ 8 w 332"/>
                  <a:gd name="T3" fmla="*/ 152 h 332"/>
                  <a:gd name="T4" fmla="*/ 152 w 332"/>
                  <a:gd name="T5" fmla="*/ 324 h 332"/>
                  <a:gd name="T6" fmla="*/ 324 w 332"/>
                  <a:gd name="T7" fmla="*/ 180 h 332"/>
                  <a:gd name="T8" fmla="*/ 180 w 332"/>
                  <a:gd name="T9" fmla="*/ 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32">
                    <a:moveTo>
                      <a:pt x="180" y="8"/>
                    </a:moveTo>
                    <a:cubicBezTo>
                      <a:pt x="92" y="0"/>
                      <a:pt x="15" y="65"/>
                      <a:pt x="8" y="152"/>
                    </a:cubicBezTo>
                    <a:cubicBezTo>
                      <a:pt x="0" y="240"/>
                      <a:pt x="65" y="317"/>
                      <a:pt x="152" y="324"/>
                    </a:cubicBezTo>
                    <a:cubicBezTo>
                      <a:pt x="239" y="332"/>
                      <a:pt x="316" y="267"/>
                      <a:pt x="324" y="180"/>
                    </a:cubicBezTo>
                    <a:cubicBezTo>
                      <a:pt x="332" y="93"/>
                      <a:pt x="267" y="16"/>
                      <a:pt x="180" y="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Freeform 124">
                <a:extLst>
                  <a:ext uri="{FF2B5EF4-FFF2-40B4-BE49-F238E27FC236}">
                    <a16:creationId xmlns:a16="http://schemas.microsoft.com/office/drawing/2014/main" id="{609F1EB9-F92D-4216-8C87-75113FE6D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86285" y="4243533"/>
                <a:ext cx="60746" cy="51294"/>
              </a:xfrm>
              <a:custGeom>
                <a:avLst/>
                <a:gdLst>
                  <a:gd name="T0" fmla="*/ 24 w 44"/>
                  <a:gd name="T1" fmla="*/ 1 h 43"/>
                  <a:gd name="T2" fmla="*/ 1 w 44"/>
                  <a:gd name="T3" fmla="*/ 20 h 43"/>
                  <a:gd name="T4" fmla="*/ 20 w 44"/>
                  <a:gd name="T5" fmla="*/ 42 h 43"/>
                  <a:gd name="T6" fmla="*/ 42 w 44"/>
                  <a:gd name="T7" fmla="*/ 23 h 43"/>
                  <a:gd name="T8" fmla="*/ 24 w 44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3">
                    <a:moveTo>
                      <a:pt x="24" y="1"/>
                    </a:moveTo>
                    <a:cubicBezTo>
                      <a:pt x="12" y="0"/>
                      <a:pt x="2" y="8"/>
                      <a:pt x="1" y="20"/>
                    </a:cubicBezTo>
                    <a:cubicBezTo>
                      <a:pt x="0" y="31"/>
                      <a:pt x="9" y="41"/>
                      <a:pt x="20" y="42"/>
                    </a:cubicBezTo>
                    <a:cubicBezTo>
                      <a:pt x="31" y="43"/>
                      <a:pt x="41" y="35"/>
                      <a:pt x="42" y="23"/>
                    </a:cubicBezTo>
                    <a:cubicBezTo>
                      <a:pt x="44" y="12"/>
                      <a:pt x="35" y="2"/>
                      <a:pt x="24" y="1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Freeform 125">
                <a:extLst>
                  <a:ext uri="{FF2B5EF4-FFF2-40B4-BE49-F238E27FC236}">
                    <a16:creationId xmlns:a16="http://schemas.microsoft.com/office/drawing/2014/main" id="{9753A2C1-02DD-42CC-8090-46C012D0D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9084" y="4103966"/>
                <a:ext cx="59366" cy="52487"/>
              </a:xfrm>
              <a:custGeom>
                <a:avLst/>
                <a:gdLst>
                  <a:gd name="T0" fmla="*/ 179 w 331"/>
                  <a:gd name="T1" fmla="*/ 8 h 332"/>
                  <a:gd name="T2" fmla="*/ 7 w 331"/>
                  <a:gd name="T3" fmla="*/ 152 h 332"/>
                  <a:gd name="T4" fmla="*/ 152 w 331"/>
                  <a:gd name="T5" fmla="*/ 324 h 332"/>
                  <a:gd name="T6" fmla="*/ 323 w 331"/>
                  <a:gd name="T7" fmla="*/ 180 h 332"/>
                  <a:gd name="T8" fmla="*/ 179 w 331"/>
                  <a:gd name="T9" fmla="*/ 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1" h="332">
                    <a:moveTo>
                      <a:pt x="179" y="8"/>
                    </a:moveTo>
                    <a:cubicBezTo>
                      <a:pt x="92" y="0"/>
                      <a:pt x="15" y="65"/>
                      <a:pt x="7" y="152"/>
                    </a:cubicBezTo>
                    <a:cubicBezTo>
                      <a:pt x="0" y="239"/>
                      <a:pt x="64" y="316"/>
                      <a:pt x="152" y="324"/>
                    </a:cubicBezTo>
                    <a:cubicBezTo>
                      <a:pt x="239" y="332"/>
                      <a:pt x="316" y="267"/>
                      <a:pt x="323" y="180"/>
                    </a:cubicBezTo>
                    <a:cubicBezTo>
                      <a:pt x="331" y="92"/>
                      <a:pt x="267" y="15"/>
                      <a:pt x="179" y="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Freeform 126">
                <a:extLst>
                  <a:ext uri="{FF2B5EF4-FFF2-40B4-BE49-F238E27FC236}">
                    <a16:creationId xmlns:a16="http://schemas.microsoft.com/office/drawing/2014/main" id="{35268E89-3D8E-4BF2-808D-5067797F3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9084" y="4103966"/>
                <a:ext cx="59366" cy="52487"/>
              </a:xfrm>
              <a:custGeom>
                <a:avLst/>
                <a:gdLst>
                  <a:gd name="T0" fmla="*/ 24 w 43"/>
                  <a:gd name="T1" fmla="*/ 1 h 44"/>
                  <a:gd name="T2" fmla="*/ 1 w 43"/>
                  <a:gd name="T3" fmla="*/ 20 h 44"/>
                  <a:gd name="T4" fmla="*/ 20 w 43"/>
                  <a:gd name="T5" fmla="*/ 43 h 44"/>
                  <a:gd name="T6" fmla="*/ 42 w 43"/>
                  <a:gd name="T7" fmla="*/ 24 h 44"/>
                  <a:gd name="T8" fmla="*/ 24 w 43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4">
                    <a:moveTo>
                      <a:pt x="24" y="1"/>
                    </a:moveTo>
                    <a:cubicBezTo>
                      <a:pt x="12" y="0"/>
                      <a:pt x="2" y="9"/>
                      <a:pt x="1" y="20"/>
                    </a:cubicBezTo>
                    <a:cubicBezTo>
                      <a:pt x="0" y="32"/>
                      <a:pt x="9" y="42"/>
                      <a:pt x="20" y="43"/>
                    </a:cubicBezTo>
                    <a:cubicBezTo>
                      <a:pt x="31" y="44"/>
                      <a:pt x="41" y="35"/>
                      <a:pt x="42" y="24"/>
                    </a:cubicBezTo>
                    <a:cubicBezTo>
                      <a:pt x="43" y="12"/>
                      <a:pt x="35" y="2"/>
                      <a:pt x="24" y="1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Freeform 127">
                <a:extLst>
                  <a:ext uri="{FF2B5EF4-FFF2-40B4-BE49-F238E27FC236}">
                    <a16:creationId xmlns:a16="http://schemas.microsoft.com/office/drawing/2014/main" id="{5F4C8951-2B7B-4FC5-A0CC-66031449F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0837" y="4007342"/>
                <a:ext cx="59366" cy="51294"/>
              </a:xfrm>
              <a:custGeom>
                <a:avLst/>
                <a:gdLst>
                  <a:gd name="T0" fmla="*/ 180 w 332"/>
                  <a:gd name="T1" fmla="*/ 8 h 332"/>
                  <a:gd name="T2" fmla="*/ 8 w 332"/>
                  <a:gd name="T3" fmla="*/ 152 h 332"/>
                  <a:gd name="T4" fmla="*/ 152 w 332"/>
                  <a:gd name="T5" fmla="*/ 324 h 332"/>
                  <a:gd name="T6" fmla="*/ 324 w 332"/>
                  <a:gd name="T7" fmla="*/ 180 h 332"/>
                  <a:gd name="T8" fmla="*/ 180 w 332"/>
                  <a:gd name="T9" fmla="*/ 8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32">
                    <a:moveTo>
                      <a:pt x="180" y="8"/>
                    </a:moveTo>
                    <a:cubicBezTo>
                      <a:pt x="93" y="0"/>
                      <a:pt x="16" y="65"/>
                      <a:pt x="8" y="152"/>
                    </a:cubicBezTo>
                    <a:cubicBezTo>
                      <a:pt x="0" y="240"/>
                      <a:pt x="65" y="317"/>
                      <a:pt x="152" y="324"/>
                    </a:cubicBezTo>
                    <a:cubicBezTo>
                      <a:pt x="240" y="332"/>
                      <a:pt x="317" y="267"/>
                      <a:pt x="324" y="180"/>
                    </a:cubicBezTo>
                    <a:cubicBezTo>
                      <a:pt x="332" y="93"/>
                      <a:pt x="267" y="16"/>
                      <a:pt x="180" y="8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Freeform 128">
                <a:extLst>
                  <a:ext uri="{FF2B5EF4-FFF2-40B4-BE49-F238E27FC236}">
                    <a16:creationId xmlns:a16="http://schemas.microsoft.com/office/drawing/2014/main" id="{8C243273-1AB5-4F20-9ABA-6F5B7BF759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0837" y="4007342"/>
                <a:ext cx="59366" cy="51294"/>
              </a:xfrm>
              <a:custGeom>
                <a:avLst/>
                <a:gdLst>
                  <a:gd name="T0" fmla="*/ 24 w 43"/>
                  <a:gd name="T1" fmla="*/ 1 h 43"/>
                  <a:gd name="T2" fmla="*/ 1 w 43"/>
                  <a:gd name="T3" fmla="*/ 20 h 43"/>
                  <a:gd name="T4" fmla="*/ 20 w 43"/>
                  <a:gd name="T5" fmla="*/ 42 h 43"/>
                  <a:gd name="T6" fmla="*/ 42 w 43"/>
                  <a:gd name="T7" fmla="*/ 24 h 43"/>
                  <a:gd name="T8" fmla="*/ 24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4" y="1"/>
                    </a:moveTo>
                    <a:cubicBezTo>
                      <a:pt x="12" y="0"/>
                      <a:pt x="2" y="9"/>
                      <a:pt x="1" y="20"/>
                    </a:cubicBezTo>
                    <a:cubicBezTo>
                      <a:pt x="0" y="31"/>
                      <a:pt x="9" y="41"/>
                      <a:pt x="20" y="42"/>
                    </a:cubicBezTo>
                    <a:cubicBezTo>
                      <a:pt x="31" y="43"/>
                      <a:pt x="41" y="35"/>
                      <a:pt x="42" y="24"/>
                    </a:cubicBezTo>
                    <a:cubicBezTo>
                      <a:pt x="43" y="12"/>
                      <a:pt x="35" y="2"/>
                      <a:pt x="24" y="1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Freeform 129">
                <a:extLst>
                  <a:ext uri="{FF2B5EF4-FFF2-40B4-BE49-F238E27FC236}">
                    <a16:creationId xmlns:a16="http://schemas.microsoft.com/office/drawing/2014/main" id="{FE338206-F430-4B80-9622-506BCD53BE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631431" y="3421638"/>
                <a:ext cx="643353" cy="464031"/>
              </a:xfrm>
              <a:custGeom>
                <a:avLst/>
                <a:gdLst>
                  <a:gd name="T0" fmla="*/ 412 w 466"/>
                  <a:gd name="T1" fmla="*/ 104 h 389"/>
                  <a:gd name="T2" fmla="*/ 291 w 466"/>
                  <a:gd name="T3" fmla="*/ 220 h 389"/>
                  <a:gd name="T4" fmla="*/ 343 w 466"/>
                  <a:gd name="T5" fmla="*/ 92 h 389"/>
                  <a:gd name="T6" fmla="*/ 277 w 466"/>
                  <a:gd name="T7" fmla="*/ 0 h 389"/>
                  <a:gd name="T8" fmla="*/ 290 w 466"/>
                  <a:gd name="T9" fmla="*/ 219 h 389"/>
                  <a:gd name="T10" fmla="*/ 466 w 466"/>
                  <a:gd name="T11" fmla="*/ 199 h 389"/>
                  <a:gd name="T12" fmla="*/ 215 w 466"/>
                  <a:gd name="T13" fmla="*/ 144 h 389"/>
                  <a:gd name="T14" fmla="*/ 290 w 466"/>
                  <a:gd name="T15" fmla="*/ 220 h 389"/>
                  <a:gd name="T16" fmla="*/ 152 w 466"/>
                  <a:gd name="T17" fmla="*/ 205 h 389"/>
                  <a:gd name="T18" fmla="*/ 414 w 466"/>
                  <a:gd name="T19" fmla="*/ 307 h 389"/>
                  <a:gd name="T20" fmla="*/ 292 w 466"/>
                  <a:gd name="T21" fmla="*/ 220 h 389"/>
                  <a:gd name="T22" fmla="*/ 198 w 466"/>
                  <a:gd name="T23" fmla="*/ 343 h 389"/>
                  <a:gd name="T24" fmla="*/ 325 w 466"/>
                  <a:gd name="T25" fmla="*/ 389 h 389"/>
                  <a:gd name="T26" fmla="*/ 290 w 466"/>
                  <a:gd name="T27" fmla="*/ 219 h 389"/>
                  <a:gd name="T28" fmla="*/ 0 w 466"/>
                  <a:gd name="T29" fmla="*/ 31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6" h="389">
                    <a:moveTo>
                      <a:pt x="412" y="104"/>
                    </a:moveTo>
                    <a:lnTo>
                      <a:pt x="291" y="220"/>
                    </a:lnTo>
                    <a:lnTo>
                      <a:pt x="343" y="92"/>
                    </a:lnTo>
                    <a:moveTo>
                      <a:pt x="277" y="0"/>
                    </a:moveTo>
                    <a:lnTo>
                      <a:pt x="290" y="219"/>
                    </a:lnTo>
                    <a:lnTo>
                      <a:pt x="466" y="199"/>
                    </a:lnTo>
                    <a:moveTo>
                      <a:pt x="215" y="144"/>
                    </a:moveTo>
                    <a:lnTo>
                      <a:pt x="290" y="220"/>
                    </a:lnTo>
                    <a:lnTo>
                      <a:pt x="152" y="205"/>
                    </a:lnTo>
                    <a:moveTo>
                      <a:pt x="414" y="307"/>
                    </a:moveTo>
                    <a:lnTo>
                      <a:pt x="292" y="220"/>
                    </a:lnTo>
                    <a:lnTo>
                      <a:pt x="198" y="343"/>
                    </a:lnTo>
                    <a:moveTo>
                      <a:pt x="325" y="389"/>
                    </a:moveTo>
                    <a:lnTo>
                      <a:pt x="290" y="219"/>
                    </a:lnTo>
                    <a:lnTo>
                      <a:pt x="0" y="318"/>
                    </a:ln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Freeform 130">
                <a:extLst>
                  <a:ext uri="{FF2B5EF4-FFF2-40B4-BE49-F238E27FC236}">
                    <a16:creationId xmlns:a16="http://schemas.microsoft.com/office/drawing/2014/main" id="{ABF4D526-C5DC-425E-B005-B92D2BB8B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481" y="3385852"/>
                <a:ext cx="64888" cy="57258"/>
              </a:xfrm>
              <a:custGeom>
                <a:avLst/>
                <a:gdLst>
                  <a:gd name="T0" fmla="*/ 261 w 363"/>
                  <a:gd name="T1" fmla="*/ 44 h 363"/>
                  <a:gd name="T2" fmla="*/ 44 w 363"/>
                  <a:gd name="T3" fmla="*/ 102 h 363"/>
                  <a:gd name="T4" fmla="*/ 102 w 363"/>
                  <a:gd name="T5" fmla="*/ 319 h 363"/>
                  <a:gd name="T6" fmla="*/ 319 w 363"/>
                  <a:gd name="T7" fmla="*/ 261 h 363"/>
                  <a:gd name="T8" fmla="*/ 261 w 363"/>
                  <a:gd name="T9" fmla="*/ 4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363">
                    <a:moveTo>
                      <a:pt x="261" y="44"/>
                    </a:moveTo>
                    <a:cubicBezTo>
                      <a:pt x="185" y="0"/>
                      <a:pt x="88" y="26"/>
                      <a:pt x="44" y="102"/>
                    </a:cubicBezTo>
                    <a:cubicBezTo>
                      <a:pt x="0" y="178"/>
                      <a:pt x="26" y="275"/>
                      <a:pt x="102" y="319"/>
                    </a:cubicBezTo>
                    <a:cubicBezTo>
                      <a:pt x="178" y="363"/>
                      <a:pt x="275" y="337"/>
                      <a:pt x="319" y="261"/>
                    </a:cubicBezTo>
                    <a:cubicBezTo>
                      <a:pt x="363" y="185"/>
                      <a:pt x="337" y="88"/>
                      <a:pt x="261" y="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Freeform 131">
                <a:extLst>
                  <a:ext uri="{FF2B5EF4-FFF2-40B4-BE49-F238E27FC236}">
                    <a16:creationId xmlns:a16="http://schemas.microsoft.com/office/drawing/2014/main" id="{88325F13-6175-4FFE-B2C1-73B0DDFF9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481" y="3385852"/>
                <a:ext cx="64888" cy="56066"/>
              </a:xfrm>
              <a:custGeom>
                <a:avLst/>
                <a:gdLst>
                  <a:gd name="T0" fmla="*/ 34 w 47"/>
                  <a:gd name="T1" fmla="*/ 6 h 47"/>
                  <a:gd name="T2" fmla="*/ 6 w 47"/>
                  <a:gd name="T3" fmla="*/ 13 h 47"/>
                  <a:gd name="T4" fmla="*/ 13 w 47"/>
                  <a:gd name="T5" fmla="*/ 42 h 47"/>
                  <a:gd name="T6" fmla="*/ 42 w 47"/>
                  <a:gd name="T7" fmla="*/ 34 h 47"/>
                  <a:gd name="T8" fmla="*/ 34 w 47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4" y="6"/>
                    </a:moveTo>
                    <a:cubicBezTo>
                      <a:pt x="24" y="0"/>
                      <a:pt x="11" y="4"/>
                      <a:pt x="6" y="13"/>
                    </a:cubicBezTo>
                    <a:cubicBezTo>
                      <a:pt x="0" y="23"/>
                      <a:pt x="3" y="36"/>
                      <a:pt x="13" y="42"/>
                    </a:cubicBezTo>
                    <a:cubicBezTo>
                      <a:pt x="23" y="47"/>
                      <a:pt x="36" y="44"/>
                      <a:pt x="42" y="34"/>
                    </a:cubicBezTo>
                    <a:cubicBezTo>
                      <a:pt x="47" y="24"/>
                      <a:pt x="44" y="12"/>
                      <a:pt x="34" y="6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Freeform 132">
                <a:extLst>
                  <a:ext uri="{FF2B5EF4-FFF2-40B4-BE49-F238E27FC236}">
                    <a16:creationId xmlns:a16="http://schemas.microsoft.com/office/drawing/2014/main" id="{5A57F302-CB4F-4C99-8D8D-E8D987D12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9676" y="3622042"/>
                <a:ext cx="131156" cy="113324"/>
              </a:xfrm>
              <a:custGeom>
                <a:avLst/>
                <a:gdLst>
                  <a:gd name="T0" fmla="*/ 522 w 726"/>
                  <a:gd name="T1" fmla="*/ 87 h 725"/>
                  <a:gd name="T2" fmla="*/ 88 w 726"/>
                  <a:gd name="T3" fmla="*/ 204 h 725"/>
                  <a:gd name="T4" fmla="*/ 204 w 726"/>
                  <a:gd name="T5" fmla="*/ 637 h 725"/>
                  <a:gd name="T6" fmla="*/ 638 w 726"/>
                  <a:gd name="T7" fmla="*/ 521 h 725"/>
                  <a:gd name="T8" fmla="*/ 522 w 726"/>
                  <a:gd name="T9" fmla="*/ 87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6" h="725">
                    <a:moveTo>
                      <a:pt x="522" y="87"/>
                    </a:moveTo>
                    <a:cubicBezTo>
                      <a:pt x="370" y="0"/>
                      <a:pt x="176" y="52"/>
                      <a:pt x="88" y="204"/>
                    </a:cubicBezTo>
                    <a:cubicBezTo>
                      <a:pt x="0" y="355"/>
                      <a:pt x="52" y="550"/>
                      <a:pt x="204" y="637"/>
                    </a:cubicBezTo>
                    <a:cubicBezTo>
                      <a:pt x="356" y="725"/>
                      <a:pt x="550" y="673"/>
                      <a:pt x="638" y="521"/>
                    </a:cubicBezTo>
                    <a:cubicBezTo>
                      <a:pt x="726" y="369"/>
                      <a:pt x="674" y="175"/>
                      <a:pt x="522" y="87"/>
                    </a:cubicBezTo>
                  </a:path>
                </a:pathLst>
              </a:custGeom>
              <a:solidFill>
                <a:srgbClr val="FF5050"/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Freeform 133">
                <a:extLst>
                  <a:ext uri="{FF2B5EF4-FFF2-40B4-BE49-F238E27FC236}">
                    <a16:creationId xmlns:a16="http://schemas.microsoft.com/office/drawing/2014/main" id="{9C1129E3-7D36-400D-9AD6-73C4F1B4E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69676" y="3622042"/>
                <a:ext cx="131156" cy="113324"/>
              </a:xfrm>
              <a:custGeom>
                <a:avLst/>
                <a:gdLst>
                  <a:gd name="T0" fmla="*/ 68 w 95"/>
                  <a:gd name="T1" fmla="*/ 12 h 95"/>
                  <a:gd name="T2" fmla="*/ 12 w 95"/>
                  <a:gd name="T3" fmla="*/ 27 h 95"/>
                  <a:gd name="T4" fmla="*/ 27 w 95"/>
                  <a:gd name="T5" fmla="*/ 83 h 95"/>
                  <a:gd name="T6" fmla="*/ 83 w 95"/>
                  <a:gd name="T7" fmla="*/ 68 h 95"/>
                  <a:gd name="T8" fmla="*/ 68 w 95"/>
                  <a:gd name="T9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95">
                    <a:moveTo>
                      <a:pt x="68" y="12"/>
                    </a:moveTo>
                    <a:cubicBezTo>
                      <a:pt x="48" y="0"/>
                      <a:pt x="23" y="7"/>
                      <a:pt x="12" y="27"/>
                    </a:cubicBezTo>
                    <a:cubicBezTo>
                      <a:pt x="0" y="46"/>
                      <a:pt x="7" y="72"/>
                      <a:pt x="27" y="83"/>
                    </a:cubicBezTo>
                    <a:cubicBezTo>
                      <a:pt x="47" y="95"/>
                      <a:pt x="72" y="88"/>
                      <a:pt x="83" y="68"/>
                    </a:cubicBezTo>
                    <a:cubicBezTo>
                      <a:pt x="95" y="48"/>
                      <a:pt x="88" y="23"/>
                      <a:pt x="68" y="12"/>
                    </a:cubicBezTo>
                  </a:path>
                </a:pathLst>
              </a:custGeom>
              <a:noFill/>
              <a:ln w="1588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Freeform 134">
                <a:extLst>
                  <a:ext uri="{FF2B5EF4-FFF2-40B4-BE49-F238E27FC236}">
                    <a16:creationId xmlns:a16="http://schemas.microsoft.com/office/drawing/2014/main" id="{4C0DC83E-8E87-4BF2-A6D7-AF199FF81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3219" y="3495597"/>
                <a:ext cx="64888" cy="56066"/>
              </a:xfrm>
              <a:custGeom>
                <a:avLst/>
                <a:gdLst>
                  <a:gd name="T0" fmla="*/ 261 w 363"/>
                  <a:gd name="T1" fmla="*/ 44 h 363"/>
                  <a:gd name="T2" fmla="*/ 44 w 363"/>
                  <a:gd name="T3" fmla="*/ 102 h 363"/>
                  <a:gd name="T4" fmla="*/ 102 w 363"/>
                  <a:gd name="T5" fmla="*/ 319 h 363"/>
                  <a:gd name="T6" fmla="*/ 319 w 363"/>
                  <a:gd name="T7" fmla="*/ 261 h 363"/>
                  <a:gd name="T8" fmla="*/ 261 w 363"/>
                  <a:gd name="T9" fmla="*/ 4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363">
                    <a:moveTo>
                      <a:pt x="261" y="44"/>
                    </a:moveTo>
                    <a:cubicBezTo>
                      <a:pt x="185" y="0"/>
                      <a:pt x="88" y="26"/>
                      <a:pt x="44" y="102"/>
                    </a:cubicBezTo>
                    <a:cubicBezTo>
                      <a:pt x="0" y="178"/>
                      <a:pt x="26" y="275"/>
                      <a:pt x="102" y="319"/>
                    </a:cubicBezTo>
                    <a:cubicBezTo>
                      <a:pt x="178" y="363"/>
                      <a:pt x="275" y="337"/>
                      <a:pt x="319" y="261"/>
                    </a:cubicBezTo>
                    <a:cubicBezTo>
                      <a:pt x="363" y="185"/>
                      <a:pt x="337" y="88"/>
                      <a:pt x="261" y="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Freeform 135">
                <a:extLst>
                  <a:ext uri="{FF2B5EF4-FFF2-40B4-BE49-F238E27FC236}">
                    <a16:creationId xmlns:a16="http://schemas.microsoft.com/office/drawing/2014/main" id="{F90CFCD6-306C-434A-A9B2-737CCFFF6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3219" y="3495597"/>
                <a:ext cx="64888" cy="56066"/>
              </a:xfrm>
              <a:custGeom>
                <a:avLst/>
                <a:gdLst>
                  <a:gd name="T0" fmla="*/ 34 w 47"/>
                  <a:gd name="T1" fmla="*/ 6 h 47"/>
                  <a:gd name="T2" fmla="*/ 6 w 47"/>
                  <a:gd name="T3" fmla="*/ 13 h 47"/>
                  <a:gd name="T4" fmla="*/ 13 w 47"/>
                  <a:gd name="T5" fmla="*/ 42 h 47"/>
                  <a:gd name="T6" fmla="*/ 41 w 47"/>
                  <a:gd name="T7" fmla="*/ 34 h 47"/>
                  <a:gd name="T8" fmla="*/ 34 w 47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4" y="6"/>
                    </a:moveTo>
                    <a:cubicBezTo>
                      <a:pt x="24" y="0"/>
                      <a:pt x="11" y="4"/>
                      <a:pt x="6" y="13"/>
                    </a:cubicBezTo>
                    <a:cubicBezTo>
                      <a:pt x="0" y="23"/>
                      <a:pt x="3" y="36"/>
                      <a:pt x="13" y="42"/>
                    </a:cubicBezTo>
                    <a:cubicBezTo>
                      <a:pt x="23" y="47"/>
                      <a:pt x="36" y="44"/>
                      <a:pt x="41" y="34"/>
                    </a:cubicBezTo>
                    <a:cubicBezTo>
                      <a:pt x="47" y="24"/>
                      <a:pt x="44" y="12"/>
                      <a:pt x="34" y="6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Freeform 136">
                <a:extLst>
                  <a:ext uri="{FF2B5EF4-FFF2-40B4-BE49-F238E27FC236}">
                    <a16:creationId xmlns:a16="http://schemas.microsoft.com/office/drawing/2014/main" id="{1D73341C-8E63-485D-8E81-FB519FB13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1241" y="3515875"/>
                <a:ext cx="64888" cy="57258"/>
              </a:xfrm>
              <a:custGeom>
                <a:avLst/>
                <a:gdLst>
                  <a:gd name="T0" fmla="*/ 261 w 363"/>
                  <a:gd name="T1" fmla="*/ 43 h 362"/>
                  <a:gd name="T2" fmla="*/ 44 w 363"/>
                  <a:gd name="T3" fmla="*/ 101 h 362"/>
                  <a:gd name="T4" fmla="*/ 102 w 363"/>
                  <a:gd name="T5" fmla="*/ 318 h 362"/>
                  <a:gd name="T6" fmla="*/ 319 w 363"/>
                  <a:gd name="T7" fmla="*/ 260 h 362"/>
                  <a:gd name="T8" fmla="*/ 261 w 363"/>
                  <a:gd name="T9" fmla="*/ 43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362">
                    <a:moveTo>
                      <a:pt x="261" y="43"/>
                    </a:moveTo>
                    <a:cubicBezTo>
                      <a:pt x="185" y="0"/>
                      <a:pt x="88" y="26"/>
                      <a:pt x="44" y="101"/>
                    </a:cubicBezTo>
                    <a:cubicBezTo>
                      <a:pt x="0" y="177"/>
                      <a:pt x="26" y="274"/>
                      <a:pt x="102" y="318"/>
                    </a:cubicBezTo>
                    <a:cubicBezTo>
                      <a:pt x="178" y="362"/>
                      <a:pt x="275" y="336"/>
                      <a:pt x="319" y="260"/>
                    </a:cubicBezTo>
                    <a:cubicBezTo>
                      <a:pt x="363" y="184"/>
                      <a:pt x="337" y="87"/>
                      <a:pt x="261" y="4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Freeform 137">
                <a:extLst>
                  <a:ext uri="{FF2B5EF4-FFF2-40B4-BE49-F238E27FC236}">
                    <a16:creationId xmlns:a16="http://schemas.microsoft.com/office/drawing/2014/main" id="{C870A7E3-9AFE-4135-B62E-C6C0BBBCD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1241" y="3515875"/>
                <a:ext cx="64888" cy="57258"/>
              </a:xfrm>
              <a:custGeom>
                <a:avLst/>
                <a:gdLst>
                  <a:gd name="T0" fmla="*/ 34 w 47"/>
                  <a:gd name="T1" fmla="*/ 6 h 48"/>
                  <a:gd name="T2" fmla="*/ 6 w 47"/>
                  <a:gd name="T3" fmla="*/ 14 h 48"/>
                  <a:gd name="T4" fmla="*/ 13 w 47"/>
                  <a:gd name="T5" fmla="*/ 42 h 48"/>
                  <a:gd name="T6" fmla="*/ 41 w 47"/>
                  <a:gd name="T7" fmla="*/ 34 h 48"/>
                  <a:gd name="T8" fmla="*/ 34 w 47"/>
                  <a:gd name="T9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34" y="6"/>
                    </a:moveTo>
                    <a:cubicBezTo>
                      <a:pt x="24" y="0"/>
                      <a:pt x="11" y="4"/>
                      <a:pt x="6" y="14"/>
                    </a:cubicBezTo>
                    <a:cubicBezTo>
                      <a:pt x="0" y="24"/>
                      <a:pt x="3" y="36"/>
                      <a:pt x="13" y="42"/>
                    </a:cubicBezTo>
                    <a:cubicBezTo>
                      <a:pt x="23" y="48"/>
                      <a:pt x="36" y="44"/>
                      <a:pt x="41" y="34"/>
                    </a:cubicBezTo>
                    <a:cubicBezTo>
                      <a:pt x="47" y="24"/>
                      <a:pt x="44" y="12"/>
                      <a:pt x="34" y="6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Freeform 138">
                <a:extLst>
                  <a:ext uri="{FF2B5EF4-FFF2-40B4-BE49-F238E27FC236}">
                    <a16:creationId xmlns:a16="http://schemas.microsoft.com/office/drawing/2014/main" id="{470239FF-CE77-4E49-AD28-07E590DAB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173" y="3630392"/>
                <a:ext cx="64888" cy="56066"/>
              </a:xfrm>
              <a:custGeom>
                <a:avLst/>
                <a:gdLst>
                  <a:gd name="T0" fmla="*/ 261 w 363"/>
                  <a:gd name="T1" fmla="*/ 44 h 363"/>
                  <a:gd name="T2" fmla="*/ 44 w 363"/>
                  <a:gd name="T3" fmla="*/ 102 h 363"/>
                  <a:gd name="T4" fmla="*/ 102 w 363"/>
                  <a:gd name="T5" fmla="*/ 319 h 363"/>
                  <a:gd name="T6" fmla="*/ 319 w 363"/>
                  <a:gd name="T7" fmla="*/ 261 h 363"/>
                  <a:gd name="T8" fmla="*/ 261 w 363"/>
                  <a:gd name="T9" fmla="*/ 4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363">
                    <a:moveTo>
                      <a:pt x="261" y="44"/>
                    </a:moveTo>
                    <a:cubicBezTo>
                      <a:pt x="185" y="0"/>
                      <a:pt x="88" y="26"/>
                      <a:pt x="44" y="102"/>
                    </a:cubicBezTo>
                    <a:cubicBezTo>
                      <a:pt x="0" y="178"/>
                      <a:pt x="26" y="275"/>
                      <a:pt x="102" y="319"/>
                    </a:cubicBezTo>
                    <a:cubicBezTo>
                      <a:pt x="178" y="363"/>
                      <a:pt x="275" y="337"/>
                      <a:pt x="319" y="261"/>
                    </a:cubicBezTo>
                    <a:cubicBezTo>
                      <a:pt x="363" y="185"/>
                      <a:pt x="337" y="88"/>
                      <a:pt x="261" y="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Freeform 139">
                <a:extLst>
                  <a:ext uri="{FF2B5EF4-FFF2-40B4-BE49-F238E27FC236}">
                    <a16:creationId xmlns:a16="http://schemas.microsoft.com/office/drawing/2014/main" id="{066254E1-F4AA-4647-893E-B733120A0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47173" y="3630392"/>
                <a:ext cx="64888" cy="56066"/>
              </a:xfrm>
              <a:custGeom>
                <a:avLst/>
                <a:gdLst>
                  <a:gd name="T0" fmla="*/ 34 w 47"/>
                  <a:gd name="T1" fmla="*/ 6 h 47"/>
                  <a:gd name="T2" fmla="*/ 6 w 47"/>
                  <a:gd name="T3" fmla="*/ 13 h 47"/>
                  <a:gd name="T4" fmla="*/ 13 w 47"/>
                  <a:gd name="T5" fmla="*/ 41 h 47"/>
                  <a:gd name="T6" fmla="*/ 42 w 47"/>
                  <a:gd name="T7" fmla="*/ 34 h 47"/>
                  <a:gd name="T8" fmla="*/ 34 w 47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4" y="6"/>
                    </a:moveTo>
                    <a:cubicBezTo>
                      <a:pt x="24" y="0"/>
                      <a:pt x="11" y="3"/>
                      <a:pt x="6" y="13"/>
                    </a:cubicBezTo>
                    <a:cubicBezTo>
                      <a:pt x="0" y="23"/>
                      <a:pt x="3" y="36"/>
                      <a:pt x="13" y="41"/>
                    </a:cubicBezTo>
                    <a:cubicBezTo>
                      <a:pt x="23" y="47"/>
                      <a:pt x="36" y="44"/>
                      <a:pt x="42" y="34"/>
                    </a:cubicBezTo>
                    <a:cubicBezTo>
                      <a:pt x="47" y="24"/>
                      <a:pt x="44" y="11"/>
                      <a:pt x="34" y="6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Freeform 140">
                <a:extLst>
                  <a:ext uri="{FF2B5EF4-FFF2-40B4-BE49-F238E27FC236}">
                    <a16:creationId xmlns:a16="http://schemas.microsoft.com/office/drawing/2014/main" id="{62B4A5CA-A95F-4DF7-B92F-5634D61E0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1577" y="3758031"/>
                <a:ext cx="64888" cy="57258"/>
              </a:xfrm>
              <a:custGeom>
                <a:avLst/>
                <a:gdLst>
                  <a:gd name="T0" fmla="*/ 261 w 363"/>
                  <a:gd name="T1" fmla="*/ 44 h 363"/>
                  <a:gd name="T2" fmla="*/ 44 w 363"/>
                  <a:gd name="T3" fmla="*/ 102 h 363"/>
                  <a:gd name="T4" fmla="*/ 102 w 363"/>
                  <a:gd name="T5" fmla="*/ 319 h 363"/>
                  <a:gd name="T6" fmla="*/ 319 w 363"/>
                  <a:gd name="T7" fmla="*/ 261 h 363"/>
                  <a:gd name="T8" fmla="*/ 261 w 363"/>
                  <a:gd name="T9" fmla="*/ 4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363">
                    <a:moveTo>
                      <a:pt x="261" y="44"/>
                    </a:moveTo>
                    <a:cubicBezTo>
                      <a:pt x="185" y="0"/>
                      <a:pt x="88" y="26"/>
                      <a:pt x="44" y="102"/>
                    </a:cubicBezTo>
                    <a:cubicBezTo>
                      <a:pt x="0" y="178"/>
                      <a:pt x="26" y="275"/>
                      <a:pt x="102" y="319"/>
                    </a:cubicBezTo>
                    <a:cubicBezTo>
                      <a:pt x="178" y="363"/>
                      <a:pt x="275" y="337"/>
                      <a:pt x="319" y="261"/>
                    </a:cubicBezTo>
                    <a:cubicBezTo>
                      <a:pt x="363" y="185"/>
                      <a:pt x="337" y="88"/>
                      <a:pt x="261" y="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Freeform 141">
                <a:extLst>
                  <a:ext uri="{FF2B5EF4-FFF2-40B4-BE49-F238E27FC236}">
                    <a16:creationId xmlns:a16="http://schemas.microsoft.com/office/drawing/2014/main" id="{3CE23A4A-8BF2-4CCD-8C9B-6B88CC36A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1577" y="3758031"/>
                <a:ext cx="64888" cy="57258"/>
              </a:xfrm>
              <a:custGeom>
                <a:avLst/>
                <a:gdLst>
                  <a:gd name="T0" fmla="*/ 34 w 47"/>
                  <a:gd name="T1" fmla="*/ 6 h 48"/>
                  <a:gd name="T2" fmla="*/ 6 w 47"/>
                  <a:gd name="T3" fmla="*/ 14 h 48"/>
                  <a:gd name="T4" fmla="*/ 13 w 47"/>
                  <a:gd name="T5" fmla="*/ 42 h 48"/>
                  <a:gd name="T6" fmla="*/ 42 w 47"/>
                  <a:gd name="T7" fmla="*/ 34 h 48"/>
                  <a:gd name="T8" fmla="*/ 34 w 47"/>
                  <a:gd name="T9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34" y="6"/>
                    </a:moveTo>
                    <a:cubicBezTo>
                      <a:pt x="24" y="0"/>
                      <a:pt x="12" y="4"/>
                      <a:pt x="6" y="14"/>
                    </a:cubicBezTo>
                    <a:cubicBezTo>
                      <a:pt x="0" y="24"/>
                      <a:pt x="4" y="36"/>
                      <a:pt x="13" y="42"/>
                    </a:cubicBezTo>
                    <a:cubicBezTo>
                      <a:pt x="23" y="48"/>
                      <a:pt x="36" y="44"/>
                      <a:pt x="42" y="34"/>
                    </a:cubicBezTo>
                    <a:cubicBezTo>
                      <a:pt x="47" y="24"/>
                      <a:pt x="44" y="12"/>
                      <a:pt x="34" y="6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Freeform 142">
                <a:extLst>
                  <a:ext uri="{FF2B5EF4-FFF2-40B4-BE49-F238E27FC236}">
                    <a16:creationId xmlns:a16="http://schemas.microsoft.com/office/drawing/2014/main" id="{20CD85A0-3CCA-4ED2-BE7F-C107CF374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1130" y="3874933"/>
                <a:ext cx="66268" cy="56066"/>
              </a:xfrm>
              <a:custGeom>
                <a:avLst/>
                <a:gdLst>
                  <a:gd name="T0" fmla="*/ 260 w 362"/>
                  <a:gd name="T1" fmla="*/ 43 h 362"/>
                  <a:gd name="T2" fmla="*/ 43 w 362"/>
                  <a:gd name="T3" fmla="*/ 102 h 362"/>
                  <a:gd name="T4" fmla="*/ 101 w 362"/>
                  <a:gd name="T5" fmla="*/ 318 h 362"/>
                  <a:gd name="T6" fmla="*/ 318 w 362"/>
                  <a:gd name="T7" fmla="*/ 260 h 362"/>
                  <a:gd name="T8" fmla="*/ 260 w 362"/>
                  <a:gd name="T9" fmla="*/ 43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62">
                    <a:moveTo>
                      <a:pt x="260" y="43"/>
                    </a:moveTo>
                    <a:cubicBezTo>
                      <a:pt x="184" y="0"/>
                      <a:pt x="87" y="26"/>
                      <a:pt x="43" y="102"/>
                    </a:cubicBezTo>
                    <a:cubicBezTo>
                      <a:pt x="0" y="177"/>
                      <a:pt x="26" y="275"/>
                      <a:pt x="101" y="318"/>
                    </a:cubicBezTo>
                    <a:cubicBezTo>
                      <a:pt x="177" y="362"/>
                      <a:pt x="274" y="336"/>
                      <a:pt x="318" y="260"/>
                    </a:cubicBezTo>
                    <a:cubicBezTo>
                      <a:pt x="362" y="184"/>
                      <a:pt x="336" y="87"/>
                      <a:pt x="260" y="4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Freeform 143">
                <a:extLst>
                  <a:ext uri="{FF2B5EF4-FFF2-40B4-BE49-F238E27FC236}">
                    <a16:creationId xmlns:a16="http://schemas.microsoft.com/office/drawing/2014/main" id="{72AE2F38-011D-466E-84D2-69461DF2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1130" y="3873740"/>
                <a:ext cx="66268" cy="57258"/>
              </a:xfrm>
              <a:custGeom>
                <a:avLst/>
                <a:gdLst>
                  <a:gd name="T0" fmla="*/ 34 w 48"/>
                  <a:gd name="T1" fmla="*/ 6 h 48"/>
                  <a:gd name="T2" fmla="*/ 6 w 48"/>
                  <a:gd name="T3" fmla="*/ 14 h 48"/>
                  <a:gd name="T4" fmla="*/ 14 w 48"/>
                  <a:gd name="T5" fmla="*/ 42 h 48"/>
                  <a:gd name="T6" fmla="*/ 42 w 48"/>
                  <a:gd name="T7" fmla="*/ 34 h 48"/>
                  <a:gd name="T8" fmla="*/ 34 w 48"/>
                  <a:gd name="T9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34" y="6"/>
                    </a:moveTo>
                    <a:cubicBezTo>
                      <a:pt x="24" y="0"/>
                      <a:pt x="12" y="4"/>
                      <a:pt x="6" y="14"/>
                    </a:cubicBezTo>
                    <a:cubicBezTo>
                      <a:pt x="0" y="24"/>
                      <a:pt x="4" y="36"/>
                      <a:pt x="14" y="42"/>
                    </a:cubicBezTo>
                    <a:cubicBezTo>
                      <a:pt x="23" y="48"/>
                      <a:pt x="36" y="44"/>
                      <a:pt x="42" y="34"/>
                    </a:cubicBezTo>
                    <a:cubicBezTo>
                      <a:pt x="48" y="24"/>
                      <a:pt x="44" y="12"/>
                      <a:pt x="34" y="6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Freeform 144">
                <a:extLst>
                  <a:ext uri="{FF2B5EF4-FFF2-40B4-BE49-F238E27FC236}">
                    <a16:creationId xmlns:a16="http://schemas.microsoft.com/office/drawing/2014/main" id="{9CD0D49F-DCFF-4F0C-877F-901AC8D15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8893" y="3802167"/>
                <a:ext cx="64888" cy="56066"/>
              </a:xfrm>
              <a:custGeom>
                <a:avLst/>
                <a:gdLst>
                  <a:gd name="T0" fmla="*/ 260 w 362"/>
                  <a:gd name="T1" fmla="*/ 43 h 362"/>
                  <a:gd name="T2" fmla="*/ 44 w 362"/>
                  <a:gd name="T3" fmla="*/ 102 h 362"/>
                  <a:gd name="T4" fmla="*/ 102 w 362"/>
                  <a:gd name="T5" fmla="*/ 318 h 362"/>
                  <a:gd name="T6" fmla="*/ 319 w 362"/>
                  <a:gd name="T7" fmla="*/ 260 h 362"/>
                  <a:gd name="T8" fmla="*/ 260 w 362"/>
                  <a:gd name="T9" fmla="*/ 43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362">
                    <a:moveTo>
                      <a:pt x="260" y="43"/>
                    </a:moveTo>
                    <a:cubicBezTo>
                      <a:pt x="185" y="0"/>
                      <a:pt x="87" y="26"/>
                      <a:pt x="44" y="102"/>
                    </a:cubicBezTo>
                    <a:cubicBezTo>
                      <a:pt x="0" y="177"/>
                      <a:pt x="26" y="275"/>
                      <a:pt x="102" y="318"/>
                    </a:cubicBezTo>
                    <a:cubicBezTo>
                      <a:pt x="178" y="362"/>
                      <a:pt x="275" y="336"/>
                      <a:pt x="319" y="260"/>
                    </a:cubicBezTo>
                    <a:cubicBezTo>
                      <a:pt x="362" y="184"/>
                      <a:pt x="336" y="87"/>
                      <a:pt x="260" y="43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Freeform 145">
                <a:extLst>
                  <a:ext uri="{FF2B5EF4-FFF2-40B4-BE49-F238E27FC236}">
                    <a16:creationId xmlns:a16="http://schemas.microsoft.com/office/drawing/2014/main" id="{6003AA50-5E93-4114-B49D-3923FFCE9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8893" y="3802167"/>
                <a:ext cx="64888" cy="56066"/>
              </a:xfrm>
              <a:custGeom>
                <a:avLst/>
                <a:gdLst>
                  <a:gd name="T0" fmla="*/ 34 w 47"/>
                  <a:gd name="T1" fmla="*/ 5 h 47"/>
                  <a:gd name="T2" fmla="*/ 6 w 47"/>
                  <a:gd name="T3" fmla="*/ 13 h 47"/>
                  <a:gd name="T4" fmla="*/ 13 w 47"/>
                  <a:gd name="T5" fmla="*/ 41 h 47"/>
                  <a:gd name="T6" fmla="*/ 41 w 47"/>
                  <a:gd name="T7" fmla="*/ 34 h 47"/>
                  <a:gd name="T8" fmla="*/ 34 w 47"/>
                  <a:gd name="T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4" y="5"/>
                    </a:moveTo>
                    <a:cubicBezTo>
                      <a:pt x="24" y="0"/>
                      <a:pt x="11" y="3"/>
                      <a:pt x="6" y="13"/>
                    </a:cubicBezTo>
                    <a:cubicBezTo>
                      <a:pt x="0" y="23"/>
                      <a:pt x="3" y="36"/>
                      <a:pt x="13" y="41"/>
                    </a:cubicBezTo>
                    <a:cubicBezTo>
                      <a:pt x="23" y="47"/>
                      <a:pt x="36" y="44"/>
                      <a:pt x="41" y="34"/>
                    </a:cubicBezTo>
                    <a:cubicBezTo>
                      <a:pt x="47" y="24"/>
                      <a:pt x="44" y="11"/>
                      <a:pt x="34" y="5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Freeform 146">
                <a:extLst>
                  <a:ext uri="{FF2B5EF4-FFF2-40B4-BE49-F238E27FC236}">
                    <a16:creationId xmlns:a16="http://schemas.microsoft.com/office/drawing/2014/main" id="{946C7057-976E-4CD4-A15D-6429E4FD7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5386" y="3635163"/>
                <a:ext cx="64888" cy="56066"/>
              </a:xfrm>
              <a:custGeom>
                <a:avLst/>
                <a:gdLst>
                  <a:gd name="T0" fmla="*/ 261 w 363"/>
                  <a:gd name="T1" fmla="*/ 44 h 363"/>
                  <a:gd name="T2" fmla="*/ 44 w 363"/>
                  <a:gd name="T3" fmla="*/ 102 h 363"/>
                  <a:gd name="T4" fmla="*/ 102 w 363"/>
                  <a:gd name="T5" fmla="*/ 319 h 363"/>
                  <a:gd name="T6" fmla="*/ 319 w 363"/>
                  <a:gd name="T7" fmla="*/ 261 h 363"/>
                  <a:gd name="T8" fmla="*/ 261 w 363"/>
                  <a:gd name="T9" fmla="*/ 44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363">
                    <a:moveTo>
                      <a:pt x="261" y="44"/>
                    </a:moveTo>
                    <a:cubicBezTo>
                      <a:pt x="185" y="0"/>
                      <a:pt x="88" y="26"/>
                      <a:pt x="44" y="102"/>
                    </a:cubicBezTo>
                    <a:cubicBezTo>
                      <a:pt x="0" y="178"/>
                      <a:pt x="26" y="275"/>
                      <a:pt x="102" y="319"/>
                    </a:cubicBezTo>
                    <a:cubicBezTo>
                      <a:pt x="178" y="363"/>
                      <a:pt x="275" y="337"/>
                      <a:pt x="319" y="261"/>
                    </a:cubicBezTo>
                    <a:cubicBezTo>
                      <a:pt x="363" y="185"/>
                      <a:pt x="337" y="88"/>
                      <a:pt x="261" y="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Freeform 147">
                <a:extLst>
                  <a:ext uri="{FF2B5EF4-FFF2-40B4-BE49-F238E27FC236}">
                    <a16:creationId xmlns:a16="http://schemas.microsoft.com/office/drawing/2014/main" id="{FBF53BA2-2699-4CC2-B22C-BD5BAD443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5386" y="3635163"/>
                <a:ext cx="64888" cy="56066"/>
              </a:xfrm>
              <a:custGeom>
                <a:avLst/>
                <a:gdLst>
                  <a:gd name="T0" fmla="*/ 34 w 47"/>
                  <a:gd name="T1" fmla="*/ 6 h 47"/>
                  <a:gd name="T2" fmla="*/ 6 w 47"/>
                  <a:gd name="T3" fmla="*/ 13 h 47"/>
                  <a:gd name="T4" fmla="*/ 13 w 47"/>
                  <a:gd name="T5" fmla="*/ 42 h 47"/>
                  <a:gd name="T6" fmla="*/ 41 w 47"/>
                  <a:gd name="T7" fmla="*/ 34 h 47"/>
                  <a:gd name="T8" fmla="*/ 34 w 47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4" y="6"/>
                    </a:moveTo>
                    <a:cubicBezTo>
                      <a:pt x="24" y="0"/>
                      <a:pt x="11" y="3"/>
                      <a:pt x="6" y="13"/>
                    </a:cubicBezTo>
                    <a:cubicBezTo>
                      <a:pt x="0" y="23"/>
                      <a:pt x="3" y="36"/>
                      <a:pt x="13" y="42"/>
                    </a:cubicBezTo>
                    <a:cubicBezTo>
                      <a:pt x="23" y="47"/>
                      <a:pt x="36" y="44"/>
                      <a:pt x="41" y="34"/>
                    </a:cubicBezTo>
                    <a:cubicBezTo>
                      <a:pt x="47" y="24"/>
                      <a:pt x="44" y="12"/>
                      <a:pt x="34" y="6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Freeform 148">
                <a:extLst>
                  <a:ext uri="{FF2B5EF4-FFF2-40B4-BE49-F238E27FC236}">
                    <a16:creationId xmlns:a16="http://schemas.microsoft.com/office/drawing/2014/main" id="{91B6A3DF-2656-4B44-AA8F-03AC4C351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318" y="3558819"/>
                <a:ext cx="64888" cy="56066"/>
              </a:xfrm>
              <a:custGeom>
                <a:avLst/>
                <a:gdLst>
                  <a:gd name="T0" fmla="*/ 261 w 363"/>
                  <a:gd name="T1" fmla="*/ 44 h 362"/>
                  <a:gd name="T2" fmla="*/ 44 w 363"/>
                  <a:gd name="T3" fmla="*/ 102 h 362"/>
                  <a:gd name="T4" fmla="*/ 102 w 363"/>
                  <a:gd name="T5" fmla="*/ 319 h 362"/>
                  <a:gd name="T6" fmla="*/ 319 w 363"/>
                  <a:gd name="T7" fmla="*/ 260 h 362"/>
                  <a:gd name="T8" fmla="*/ 261 w 363"/>
                  <a:gd name="T9" fmla="*/ 44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3" h="362">
                    <a:moveTo>
                      <a:pt x="261" y="44"/>
                    </a:moveTo>
                    <a:cubicBezTo>
                      <a:pt x="185" y="0"/>
                      <a:pt x="88" y="26"/>
                      <a:pt x="44" y="102"/>
                    </a:cubicBezTo>
                    <a:cubicBezTo>
                      <a:pt x="0" y="178"/>
                      <a:pt x="26" y="275"/>
                      <a:pt x="102" y="319"/>
                    </a:cubicBezTo>
                    <a:cubicBezTo>
                      <a:pt x="178" y="362"/>
                      <a:pt x="275" y="336"/>
                      <a:pt x="319" y="260"/>
                    </a:cubicBezTo>
                    <a:cubicBezTo>
                      <a:pt x="363" y="184"/>
                      <a:pt x="337" y="87"/>
                      <a:pt x="261" y="44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Freeform 149">
                <a:extLst>
                  <a:ext uri="{FF2B5EF4-FFF2-40B4-BE49-F238E27FC236}">
                    <a16:creationId xmlns:a16="http://schemas.microsoft.com/office/drawing/2014/main" id="{0A383A2A-874A-4EE4-8949-BBA5064EB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1318" y="3558819"/>
                <a:ext cx="64888" cy="56066"/>
              </a:xfrm>
              <a:custGeom>
                <a:avLst/>
                <a:gdLst>
                  <a:gd name="T0" fmla="*/ 34 w 47"/>
                  <a:gd name="T1" fmla="*/ 6 h 47"/>
                  <a:gd name="T2" fmla="*/ 6 w 47"/>
                  <a:gd name="T3" fmla="*/ 14 h 47"/>
                  <a:gd name="T4" fmla="*/ 13 w 47"/>
                  <a:gd name="T5" fmla="*/ 42 h 47"/>
                  <a:gd name="T6" fmla="*/ 42 w 47"/>
                  <a:gd name="T7" fmla="*/ 34 h 47"/>
                  <a:gd name="T8" fmla="*/ 34 w 47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7">
                    <a:moveTo>
                      <a:pt x="34" y="6"/>
                    </a:moveTo>
                    <a:cubicBezTo>
                      <a:pt x="24" y="0"/>
                      <a:pt x="11" y="4"/>
                      <a:pt x="6" y="14"/>
                    </a:cubicBezTo>
                    <a:cubicBezTo>
                      <a:pt x="0" y="23"/>
                      <a:pt x="3" y="36"/>
                      <a:pt x="13" y="42"/>
                    </a:cubicBezTo>
                    <a:cubicBezTo>
                      <a:pt x="23" y="47"/>
                      <a:pt x="36" y="44"/>
                      <a:pt x="42" y="34"/>
                    </a:cubicBezTo>
                    <a:cubicBezTo>
                      <a:pt x="47" y="24"/>
                      <a:pt x="44" y="12"/>
                      <a:pt x="34" y="6"/>
                    </a:cubicBezTo>
                  </a:path>
                </a:pathLst>
              </a:custGeom>
              <a:noFill/>
              <a:ln w="11113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B66EF608-3B79-4E4E-8091-4DB17CBC466B}"/>
                </a:ext>
              </a:extLst>
            </p:cNvPr>
            <p:cNvSpPr/>
            <p:nvPr/>
          </p:nvSpPr>
          <p:spPr>
            <a:xfrm>
              <a:off x="11285661" y="4307017"/>
              <a:ext cx="581553" cy="241116"/>
            </a:xfrm>
            <a:prstGeom prst="rect">
              <a:avLst/>
            </a:prstGeom>
            <a:solidFill>
              <a:srgbClr val="EB2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127634-44E9-4CCB-9210-D76973D3521B}"/>
              </a:ext>
            </a:extLst>
          </p:cNvPr>
          <p:cNvGrpSpPr/>
          <p:nvPr/>
        </p:nvGrpSpPr>
        <p:grpSpPr>
          <a:xfrm>
            <a:off x="10111070" y="1859917"/>
            <a:ext cx="1916132" cy="1121435"/>
            <a:chOff x="9951082" y="1786940"/>
            <a:chExt cx="1916132" cy="11214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A2E4238-1E58-40BD-8C88-21AFD59B15B5}"/>
                </a:ext>
              </a:extLst>
            </p:cNvPr>
            <p:cNvGrpSpPr/>
            <p:nvPr/>
          </p:nvGrpSpPr>
          <p:grpSpPr>
            <a:xfrm>
              <a:off x="9951082" y="1786940"/>
              <a:ext cx="1623297" cy="1121435"/>
              <a:chOff x="9701617" y="1786940"/>
              <a:chExt cx="1623297" cy="112143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CE61957-76A2-485E-9289-10134975FD3B}"/>
                  </a:ext>
                </a:extLst>
              </p:cNvPr>
              <p:cNvSpPr/>
              <p:nvPr/>
            </p:nvSpPr>
            <p:spPr>
              <a:xfrm rot="5400000">
                <a:off x="9952548" y="1536009"/>
                <a:ext cx="1121435" cy="1623297"/>
              </a:xfrm>
              <a:prstGeom prst="rect">
                <a:avLst/>
              </a:prstGeom>
              <a:solidFill>
                <a:srgbClr val="769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9EE85FF8-14C1-43E3-A1F0-54BB182E52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06452" y="1968647"/>
                <a:ext cx="1040739" cy="742673"/>
              </a:xfrm>
              <a:custGeom>
                <a:avLst/>
                <a:gdLst>
                  <a:gd name="T0" fmla="*/ 754 w 806"/>
                  <a:gd name="T1" fmla="*/ 449 h 680"/>
                  <a:gd name="T2" fmla="*/ 392 w 806"/>
                  <a:gd name="T3" fmla="*/ 342 h 680"/>
                  <a:gd name="T4" fmla="*/ 700 w 806"/>
                  <a:gd name="T5" fmla="*/ 299 h 680"/>
                  <a:gd name="T6" fmla="*/ 806 w 806"/>
                  <a:gd name="T7" fmla="*/ 68 h 680"/>
                  <a:gd name="T8" fmla="*/ 392 w 806"/>
                  <a:gd name="T9" fmla="*/ 340 h 680"/>
                  <a:gd name="T10" fmla="*/ 629 w 806"/>
                  <a:gd name="T11" fmla="*/ 660 h 680"/>
                  <a:gd name="T12" fmla="*/ 455 w 806"/>
                  <a:gd name="T13" fmla="*/ 108 h 680"/>
                  <a:gd name="T14" fmla="*/ 392 w 806"/>
                  <a:gd name="T15" fmla="*/ 340 h 680"/>
                  <a:gd name="T16" fmla="*/ 265 w 806"/>
                  <a:gd name="T17" fmla="*/ 54 h 680"/>
                  <a:gd name="T18" fmla="*/ 360 w 806"/>
                  <a:gd name="T19" fmla="*/ 680 h 680"/>
                  <a:gd name="T20" fmla="*/ 392 w 806"/>
                  <a:gd name="T21" fmla="*/ 345 h 680"/>
                  <a:gd name="T22" fmla="*/ 47 w 806"/>
                  <a:gd name="T23" fmla="*/ 299 h 680"/>
                  <a:gd name="T24" fmla="*/ 100 w 806"/>
                  <a:gd name="T25" fmla="*/ 599 h 680"/>
                  <a:gd name="T26" fmla="*/ 392 w 806"/>
                  <a:gd name="T27" fmla="*/ 340 h 680"/>
                  <a:gd name="T28" fmla="*/ 0 w 806"/>
                  <a:gd name="T29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6" h="680">
                    <a:moveTo>
                      <a:pt x="754" y="449"/>
                    </a:moveTo>
                    <a:lnTo>
                      <a:pt x="392" y="342"/>
                    </a:lnTo>
                    <a:lnTo>
                      <a:pt x="700" y="299"/>
                    </a:lnTo>
                    <a:moveTo>
                      <a:pt x="806" y="68"/>
                    </a:moveTo>
                    <a:lnTo>
                      <a:pt x="392" y="340"/>
                    </a:lnTo>
                    <a:lnTo>
                      <a:pt x="629" y="660"/>
                    </a:lnTo>
                    <a:moveTo>
                      <a:pt x="455" y="108"/>
                    </a:moveTo>
                    <a:lnTo>
                      <a:pt x="392" y="340"/>
                    </a:lnTo>
                    <a:lnTo>
                      <a:pt x="265" y="54"/>
                    </a:lnTo>
                    <a:moveTo>
                      <a:pt x="360" y="680"/>
                    </a:moveTo>
                    <a:lnTo>
                      <a:pt x="392" y="345"/>
                    </a:lnTo>
                    <a:lnTo>
                      <a:pt x="47" y="299"/>
                    </a:lnTo>
                    <a:moveTo>
                      <a:pt x="100" y="599"/>
                    </a:moveTo>
                    <a:lnTo>
                      <a:pt x="392" y="340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Oval 6">
                <a:extLst>
                  <a:ext uri="{FF2B5EF4-FFF2-40B4-BE49-F238E27FC236}">
                    <a16:creationId xmlns:a16="http://schemas.microsoft.com/office/drawing/2014/main" id="{F591025B-1593-42B6-936C-10FE19F2A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3289" y="1987213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" name="Oval 8">
                <a:extLst>
                  <a:ext uri="{FF2B5EF4-FFF2-40B4-BE49-F238E27FC236}">
                    <a16:creationId xmlns:a16="http://schemas.microsoft.com/office/drawing/2014/main" id="{A62A2817-C959-4714-874D-B92FAA945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6736" y="2238412"/>
                <a:ext cx="240171" cy="203143"/>
              </a:xfrm>
              <a:prstGeom prst="ellipse">
                <a:avLst/>
              </a:prstGeom>
              <a:solidFill>
                <a:schemeClr val="bg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9" name="Oval 9">
                <a:extLst>
                  <a:ext uri="{FF2B5EF4-FFF2-40B4-BE49-F238E27FC236}">
                    <a16:creationId xmlns:a16="http://schemas.microsoft.com/office/drawing/2014/main" id="{9D66BCD2-3A7B-4A48-B46B-47EE74B01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6736" y="2238412"/>
                <a:ext cx="240171" cy="203143"/>
              </a:xfrm>
              <a:prstGeom prst="ellipse">
                <a:avLst/>
              </a:prstGeom>
              <a:noFill/>
              <a:ln w="1588" cap="sq">
                <a:solidFill>
                  <a:srgbClr val="C8C8C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" name="Oval 10">
                <a:extLst>
                  <a:ext uri="{FF2B5EF4-FFF2-40B4-BE49-F238E27FC236}">
                    <a16:creationId xmlns:a16="http://schemas.microsoft.com/office/drawing/2014/main" id="{55F111DC-FF7C-478E-BCB9-7580129AD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6417" y="2238412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991EA41-00F4-42D0-B425-77327D4D1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27105" y="2410974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Oval 14">
                <a:extLst>
                  <a:ext uri="{FF2B5EF4-FFF2-40B4-BE49-F238E27FC236}">
                    <a16:creationId xmlns:a16="http://schemas.microsoft.com/office/drawing/2014/main" id="{7D0EB064-DC7E-4F44-8D06-ABF7E01E4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6992" y="2646882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Oval 16">
                <a:extLst>
                  <a:ext uri="{FF2B5EF4-FFF2-40B4-BE49-F238E27FC236}">
                    <a16:creationId xmlns:a16="http://schemas.microsoft.com/office/drawing/2014/main" id="{6494BA7D-6DB5-4588-A3EE-5322C1E2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6736" y="2646882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id="{3852537C-56D7-4189-A298-0FFFF4FA0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6481" y="2595549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Oval 20">
                <a:extLst>
                  <a:ext uri="{FF2B5EF4-FFF2-40B4-BE49-F238E27FC236}">
                    <a16:creationId xmlns:a16="http://schemas.microsoft.com/office/drawing/2014/main" id="{DBB73E05-3E4D-4DA2-9331-03C0A0236E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06452" y="2238412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Oval 22">
                <a:extLst>
                  <a:ext uri="{FF2B5EF4-FFF2-40B4-BE49-F238E27FC236}">
                    <a16:creationId xmlns:a16="http://schemas.microsoft.com/office/drawing/2014/main" id="{1496ED2A-6BAD-4978-BC4D-02A9466CD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5763" y="1917315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EA7C5451-FBC6-453D-8C2E-E9A76A7C0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90525" y="1968646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Oval 26">
                <a:extLst>
                  <a:ext uri="{FF2B5EF4-FFF2-40B4-BE49-F238E27FC236}">
                    <a16:creationId xmlns:a16="http://schemas.microsoft.com/office/drawing/2014/main" id="{0FEDFA8D-D471-4D2F-BD28-2059461C7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0837" y="2002049"/>
                <a:ext cx="156356" cy="12026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AB47336-53A6-4FE7-A30A-02F42BD8FFE7}"/>
                </a:ext>
              </a:extLst>
            </p:cNvPr>
            <p:cNvSpPr/>
            <p:nvPr/>
          </p:nvSpPr>
          <p:spPr>
            <a:xfrm>
              <a:off x="11285661" y="2666230"/>
              <a:ext cx="581553" cy="241116"/>
            </a:xfrm>
            <a:prstGeom prst="rect">
              <a:avLst/>
            </a:prstGeom>
            <a:solidFill>
              <a:srgbClr val="1E1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defRPr/>
              </a:pPr>
              <a:endParaRPr lang="ru-RU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109266C1-D047-48B5-ABAE-913F57BD3321}"/>
              </a:ext>
            </a:extLst>
          </p:cNvPr>
          <p:cNvSpPr txBox="1"/>
          <p:nvPr/>
        </p:nvSpPr>
        <p:spPr>
          <a:xfrm>
            <a:off x="10095962" y="2984702"/>
            <a:ext cx="1767065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Централизованная сеть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A6E2291-5A91-49ED-BA67-11D65C89E222}"/>
              </a:ext>
            </a:extLst>
          </p:cNvPr>
          <p:cNvSpPr txBox="1"/>
          <p:nvPr/>
        </p:nvSpPr>
        <p:spPr>
          <a:xfrm>
            <a:off x="9978099" y="4582839"/>
            <a:ext cx="1961053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Децентрализованная сеть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48D7C0E-1E63-4CE6-8A80-24F679A74FCC}"/>
              </a:ext>
            </a:extLst>
          </p:cNvPr>
          <p:cNvSpPr txBox="1"/>
          <p:nvPr/>
        </p:nvSpPr>
        <p:spPr>
          <a:xfrm>
            <a:off x="10057941" y="6157546"/>
            <a:ext cx="1881211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80000"/>
              </a:lnSpc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Распределенная сеть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067348E2-7285-4295-9525-B0DD8FE919A5}"/>
              </a:ext>
            </a:extLst>
          </p:cNvPr>
          <p:cNvSpPr txBox="1"/>
          <p:nvPr/>
        </p:nvSpPr>
        <p:spPr>
          <a:xfrm>
            <a:off x="5885243" y="1943550"/>
            <a:ext cx="40978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ru-RU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Сети могут распадаться на фрагменты (</a:t>
            </a:r>
            <a:r>
              <a:rPr lang="ru-RU" sz="16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парционирование</a:t>
            </a:r>
            <a:r>
              <a:rPr lang="ru-RU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узлы могут оказываться недоступными из-за своих </a:t>
            </a:r>
            <a:r>
              <a:rPr lang="en-CA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</a:t>
            </a: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ru-RU" sz="1600" baseline="30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US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все эти причины влияют на совокупность данных в сети, их целостность и доступность.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BCDBE52-F631-4D7C-A7F7-FB49A1780D68}"/>
              </a:ext>
            </a:extLst>
          </p:cNvPr>
          <p:cNvSpPr/>
          <p:nvPr/>
        </p:nvSpPr>
        <p:spPr>
          <a:xfrm>
            <a:off x="905171" y="6063965"/>
            <a:ext cx="64984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ru-RU" sz="1100" baseline="30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SLA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Service Level Agreement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) –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уровень мощности и производительности отдельных узлов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A8DC4739-E99A-4873-9C89-6B0E5AB8D499}"/>
              </a:ext>
            </a:extLst>
          </p:cNvPr>
          <p:cNvCxnSpPr>
            <a:cxnSpLocks/>
          </p:cNvCxnSpPr>
          <p:nvPr/>
        </p:nvCxnSpPr>
        <p:spPr>
          <a:xfrm>
            <a:off x="1050751" y="6210159"/>
            <a:ext cx="272380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>
            <a:extLst>
              <a:ext uri="{FF2B5EF4-FFF2-40B4-BE49-F238E27FC236}">
                <a16:creationId xmlns:a16="http://schemas.microsoft.com/office/drawing/2014/main" id="{4E3AA92D-17A0-4F3B-A8B8-3F887A84BAC9}"/>
              </a:ext>
            </a:extLst>
          </p:cNvPr>
          <p:cNvSpPr/>
          <p:nvPr/>
        </p:nvSpPr>
        <p:spPr>
          <a:xfrm>
            <a:off x="883545" y="6299867"/>
            <a:ext cx="9094553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ru-RU" sz="1100" baseline="30000" dirty="0">
                <a:solidFill>
                  <a:prstClr val="black"/>
                </a:solidFill>
                <a:latin typeface="Calibri"/>
              </a:rPr>
              <a:t>4)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TPS – transaction per seconds,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производительность вычислительной системы по отношению к числу обрабатываемых за одну секунду транзакций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E6B559-EB6E-4FA8-8C95-A50343914847}"/>
              </a:ext>
            </a:extLst>
          </p:cNvPr>
          <p:cNvSpPr/>
          <p:nvPr/>
        </p:nvSpPr>
        <p:spPr>
          <a:xfrm>
            <a:off x="5513065" y="3749531"/>
            <a:ext cx="447942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lnSpc>
                <a:spcPct val="80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зависимости от особенностей сети ее характеристики влияют на данные</a:t>
            </a:r>
            <a:r>
              <a:rPr lang="en-CA" sz="16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16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A07F1C5-4305-428E-94F4-7869993B8C70}"/>
              </a:ext>
            </a:extLst>
          </p:cNvPr>
          <p:cNvSpPr/>
          <p:nvPr/>
        </p:nvSpPr>
        <p:spPr>
          <a:xfrm>
            <a:off x="5419288" y="4353696"/>
            <a:ext cx="46446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defTabSz="121917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Пропускная способность (</a:t>
            </a: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Throughput</a:t>
            </a:r>
            <a:r>
              <a:rPr lang="ru-RU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CA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ru-RU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много транзакций может быть закончено за период, </a:t>
            </a:r>
            <a:r>
              <a:rPr lang="en-CA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TPS</a:t>
            </a:r>
            <a:r>
              <a:rPr lang="ru-RU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CA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44" indent="-285744" defTabSz="121917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Задержка (</a:t>
            </a:r>
            <a:r>
              <a:rPr lang="en-CA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Latency</a:t>
            </a:r>
            <a:r>
              <a:rPr lang="ru-RU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r>
              <a:rPr lang="en-CA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ru-RU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сколько времени занимает каждая транзакция</a:t>
            </a:r>
            <a:r>
              <a:rPr lang="en-CA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240CD7C3-4012-4D92-85B3-363310AD6480}"/>
              </a:ext>
            </a:extLst>
          </p:cNvPr>
          <p:cNvSpPr txBox="1"/>
          <p:nvPr/>
        </p:nvSpPr>
        <p:spPr>
          <a:xfrm>
            <a:off x="777261" y="5416435"/>
            <a:ext cx="895602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Механизм консенсуса (согласования) данных зависит от уровня децентрализации и распределенности и влияет на </a:t>
            </a:r>
            <a:r>
              <a:rPr lang="en-CA" b="1" dirty="0">
                <a:solidFill>
                  <a:prstClr val="black"/>
                </a:solidFill>
                <a:latin typeface="Calibri"/>
              </a:rPr>
              <a:t>TPS </a:t>
            </a:r>
            <a:r>
              <a:rPr lang="ru-RU" b="1" dirty="0">
                <a:solidFill>
                  <a:prstClr val="black"/>
                </a:solidFill>
                <a:latin typeface="Calibri"/>
              </a:rPr>
              <a:t>и задержку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33866" defTabSz="1219170">
              <a:lnSpc>
                <a:spcPts val="1653"/>
              </a:lnSpc>
              <a:defRPr/>
            </a:pPr>
            <a:fld id="{81D60167-4931-47E6-BA6A-407CBD079E47}" type="slidenum">
              <a:rPr lang="ru-RU" sz="1600">
                <a:solidFill>
                  <a:srgbClr val="888888"/>
                </a:solidFill>
                <a:latin typeface="Calibri"/>
                <a:cs typeface="Calibri"/>
              </a:rPr>
              <a:pPr marL="33866" defTabSz="1219170">
                <a:lnSpc>
                  <a:spcPts val="1653"/>
                </a:lnSpc>
                <a:defRPr/>
              </a:pPr>
              <a:t>4</a:t>
            </a:fld>
            <a:endParaRPr lang="ru-RU" sz="1600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8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D998F-BB9A-4C6A-A4C0-7CF317A7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9773"/>
            <a:ext cx="9356224" cy="574516"/>
          </a:xfrm>
        </p:spPr>
        <p:txBody>
          <a:bodyPr>
            <a:normAutofit fontScale="90000"/>
          </a:bodyPr>
          <a:lstStyle/>
          <a:p>
            <a:pPr algn="r"/>
            <a:r>
              <a:rPr lang="ru-RU" sz="3733" spc="-13" dirty="0">
                <a:solidFill>
                  <a:srgbClr val="943735"/>
                </a:solidFill>
                <a:latin typeface="Calibri"/>
                <a:cs typeface="Calibri"/>
              </a:rPr>
              <a:t>ОРГАНИЗАЦИЯ</a:t>
            </a:r>
            <a:r>
              <a:rPr lang="ru-RU" sz="3200" dirty="0"/>
              <a:t> </a:t>
            </a:r>
            <a:r>
              <a:rPr lang="ru-RU" sz="3733" spc="-13" dirty="0">
                <a:solidFill>
                  <a:srgbClr val="943735"/>
                </a:solidFill>
                <a:latin typeface="Calibri"/>
                <a:cs typeface="Calibri"/>
              </a:rPr>
              <a:t>ХРАНЕНИЯ ДАННЫХ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FBD4347-D47C-40A1-B563-6FEBB3F19A67}"/>
              </a:ext>
            </a:extLst>
          </p:cNvPr>
          <p:cNvSpPr txBox="1"/>
          <p:nvPr/>
        </p:nvSpPr>
        <p:spPr>
          <a:xfrm>
            <a:off x="204133" y="962977"/>
            <a:ext cx="1158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>
              <a:defRPr/>
            </a:pPr>
            <a:r>
              <a:rPr lang="ru-RU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Организация системы хранения данных, синхронизация данных, порядок вставки данных в общий для узлов реестр накладывает ограничения на архитектуру данных и общий подход к интеграции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9BFB200-4C9A-48B4-8F07-5F11DDB1BE11}"/>
              </a:ext>
            </a:extLst>
          </p:cNvPr>
          <p:cNvGrpSpPr/>
          <p:nvPr/>
        </p:nvGrpSpPr>
        <p:grpSpPr>
          <a:xfrm>
            <a:off x="70505" y="2115521"/>
            <a:ext cx="12068331" cy="2596731"/>
            <a:chOff x="102404" y="2211210"/>
            <a:chExt cx="12068330" cy="259672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1075EF0-DECC-44DA-B372-6373F1EEF6FA}"/>
                </a:ext>
              </a:extLst>
            </p:cNvPr>
            <p:cNvGrpSpPr/>
            <p:nvPr/>
          </p:nvGrpSpPr>
          <p:grpSpPr>
            <a:xfrm>
              <a:off x="3721962" y="2286483"/>
              <a:ext cx="1163546" cy="1057266"/>
              <a:chOff x="5272088" y="2371734"/>
              <a:chExt cx="1057607" cy="136323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75FC5A2-78D8-426A-9FF5-6458349AA611}"/>
                  </a:ext>
                </a:extLst>
              </p:cNvPr>
              <p:cNvSpPr/>
              <p:nvPr/>
            </p:nvSpPr>
            <p:spPr>
              <a:xfrm flipV="1">
                <a:off x="5280928" y="2371734"/>
                <a:ext cx="1048767" cy="784112"/>
              </a:xfrm>
              <a:custGeom>
                <a:avLst/>
                <a:gdLst>
                  <a:gd name="connsiteX0" fmla="*/ 335966 w 1048767"/>
                  <a:gd name="connsiteY0" fmla="*/ 771889 h 784112"/>
                  <a:gd name="connsiteX1" fmla="*/ 58985 w 1048767"/>
                  <a:gd name="connsiteY1" fmla="*/ 677741 h 784112"/>
                  <a:gd name="connsiteX2" fmla="*/ -484 w 1048767"/>
                  <a:gd name="connsiteY2" fmla="*/ 328166 h 784112"/>
                  <a:gd name="connsiteX3" fmla="*/ 1960 w 1048767"/>
                  <a:gd name="connsiteY3" fmla="*/ 43266 h 784112"/>
                  <a:gd name="connsiteX4" fmla="*/ 38619 w 1048767"/>
                  <a:gd name="connsiteY4" fmla="*/ 22799 h 784112"/>
                  <a:gd name="connsiteX5" fmla="*/ 136377 w 1048767"/>
                  <a:gd name="connsiteY5" fmla="*/ 2332 h 784112"/>
                  <a:gd name="connsiteX6" fmla="*/ 296048 w 1048767"/>
                  <a:gd name="connsiteY6" fmla="*/ 74376 h 784112"/>
                  <a:gd name="connsiteX7" fmla="*/ 327005 w 1048767"/>
                  <a:gd name="connsiteY7" fmla="*/ 110398 h 784112"/>
                  <a:gd name="connsiteX8" fmla="*/ 368552 w 1048767"/>
                  <a:gd name="connsiteY8" fmla="*/ 67826 h 784112"/>
                  <a:gd name="connsiteX9" fmla="*/ 701744 w 1048767"/>
                  <a:gd name="connsiteY9" fmla="*/ 96480 h 784112"/>
                  <a:gd name="connsiteX10" fmla="*/ 720480 w 1048767"/>
                  <a:gd name="connsiteY10" fmla="*/ 104667 h 784112"/>
                  <a:gd name="connsiteX11" fmla="*/ 759584 w 1048767"/>
                  <a:gd name="connsiteY11" fmla="*/ 58821 h 784112"/>
                  <a:gd name="connsiteX12" fmla="*/ 1007237 w 1048767"/>
                  <a:gd name="connsiteY12" fmla="*/ 25255 h 784112"/>
                  <a:gd name="connsiteX13" fmla="*/ 1044711 w 1048767"/>
                  <a:gd name="connsiteY13" fmla="*/ 44085 h 784112"/>
                  <a:gd name="connsiteX14" fmla="*/ 1047155 w 1048767"/>
                  <a:gd name="connsiteY14" fmla="*/ 314248 h 784112"/>
                  <a:gd name="connsiteX15" fmla="*/ 1039823 w 1048767"/>
                  <a:gd name="connsiteY15" fmla="*/ 604879 h 784112"/>
                  <a:gd name="connsiteX16" fmla="*/ 695226 w 1048767"/>
                  <a:gd name="connsiteY16" fmla="*/ 771889 h 784112"/>
                  <a:gd name="connsiteX17" fmla="*/ 335966 w 1048767"/>
                  <a:gd name="connsiteY17" fmla="*/ 771889 h 784112"/>
                  <a:gd name="connsiteX18" fmla="*/ 710705 w 1048767"/>
                  <a:gd name="connsiteY18" fmla="*/ 698208 h 784112"/>
                  <a:gd name="connsiteX19" fmla="*/ 892371 w 1048767"/>
                  <a:gd name="connsiteY19" fmla="*/ 595055 h 784112"/>
                  <a:gd name="connsiteX20" fmla="*/ 759584 w 1048767"/>
                  <a:gd name="connsiteY20" fmla="*/ 512368 h 784112"/>
                  <a:gd name="connsiteX21" fmla="*/ 519262 w 1048767"/>
                  <a:gd name="connsiteY21" fmla="*/ 494357 h 784112"/>
                  <a:gd name="connsiteX22" fmla="*/ 291160 w 1048767"/>
                  <a:gd name="connsiteY22" fmla="*/ 508275 h 784112"/>
                  <a:gd name="connsiteX23" fmla="*/ 271609 w 1048767"/>
                  <a:gd name="connsiteY23" fmla="*/ 686746 h 784112"/>
                  <a:gd name="connsiteX24" fmla="*/ 710705 w 1048767"/>
                  <a:gd name="connsiteY24" fmla="*/ 698208 h 78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48767" h="784112">
                    <a:moveTo>
                      <a:pt x="335966" y="771889"/>
                    </a:moveTo>
                    <a:cubicBezTo>
                      <a:pt x="218656" y="753059"/>
                      <a:pt x="120084" y="719493"/>
                      <a:pt x="58985" y="677741"/>
                    </a:cubicBezTo>
                    <a:cubicBezTo>
                      <a:pt x="-5372" y="633532"/>
                      <a:pt x="-2928" y="647450"/>
                      <a:pt x="-484" y="328166"/>
                    </a:cubicBezTo>
                    <a:lnTo>
                      <a:pt x="1960" y="43266"/>
                    </a:lnTo>
                    <a:lnTo>
                      <a:pt x="38619" y="22799"/>
                    </a:lnTo>
                    <a:cubicBezTo>
                      <a:pt x="68761" y="5607"/>
                      <a:pt x="85869" y="2332"/>
                      <a:pt x="136377" y="2332"/>
                    </a:cubicBezTo>
                    <a:cubicBezTo>
                      <a:pt x="209695" y="3151"/>
                      <a:pt x="249613" y="20343"/>
                      <a:pt x="296048" y="74376"/>
                    </a:cubicBezTo>
                    <a:lnTo>
                      <a:pt x="327005" y="110398"/>
                    </a:lnTo>
                    <a:lnTo>
                      <a:pt x="368552" y="67826"/>
                    </a:lnTo>
                    <a:cubicBezTo>
                      <a:pt x="467939" y="-34508"/>
                      <a:pt x="617020" y="-21409"/>
                      <a:pt x="701744" y="96480"/>
                    </a:cubicBezTo>
                    <a:cubicBezTo>
                      <a:pt x="713149" y="112854"/>
                      <a:pt x="717222" y="114491"/>
                      <a:pt x="720480" y="104667"/>
                    </a:cubicBezTo>
                    <a:cubicBezTo>
                      <a:pt x="722924" y="98118"/>
                      <a:pt x="740847" y="76832"/>
                      <a:pt x="759584" y="58821"/>
                    </a:cubicBezTo>
                    <a:cubicBezTo>
                      <a:pt x="824756" y="-5036"/>
                      <a:pt x="924143" y="-18135"/>
                      <a:pt x="1007237" y="25255"/>
                    </a:cubicBezTo>
                    <a:lnTo>
                      <a:pt x="1044711" y="44085"/>
                    </a:lnTo>
                    <a:lnTo>
                      <a:pt x="1047155" y="314248"/>
                    </a:lnTo>
                    <a:cubicBezTo>
                      <a:pt x="1047969" y="493539"/>
                      <a:pt x="1046340" y="590961"/>
                      <a:pt x="1039823" y="604879"/>
                    </a:cubicBezTo>
                    <a:cubicBezTo>
                      <a:pt x="1011310" y="676104"/>
                      <a:pt x="872820" y="743235"/>
                      <a:pt x="695226" y="771889"/>
                    </a:cubicBezTo>
                    <a:cubicBezTo>
                      <a:pt x="606430" y="786625"/>
                      <a:pt x="426392" y="786625"/>
                      <a:pt x="335966" y="771889"/>
                    </a:cubicBezTo>
                    <a:close/>
                    <a:moveTo>
                      <a:pt x="710705" y="698208"/>
                    </a:moveTo>
                    <a:cubicBezTo>
                      <a:pt x="828014" y="676104"/>
                      <a:pt x="898889" y="635988"/>
                      <a:pt x="892371" y="595055"/>
                    </a:cubicBezTo>
                    <a:cubicBezTo>
                      <a:pt x="888298" y="567220"/>
                      <a:pt x="833717" y="532835"/>
                      <a:pt x="759584" y="512368"/>
                    </a:cubicBezTo>
                    <a:cubicBezTo>
                      <a:pt x="702558" y="496813"/>
                      <a:pt x="673231" y="494357"/>
                      <a:pt x="519262" y="494357"/>
                    </a:cubicBezTo>
                    <a:cubicBezTo>
                      <a:pt x="375884" y="493539"/>
                      <a:pt x="334337" y="495995"/>
                      <a:pt x="291160" y="508275"/>
                    </a:cubicBezTo>
                    <a:cubicBezTo>
                      <a:pt x="97274" y="561489"/>
                      <a:pt x="89127" y="639263"/>
                      <a:pt x="271609" y="686746"/>
                    </a:cubicBezTo>
                    <a:cubicBezTo>
                      <a:pt x="392177" y="717856"/>
                      <a:pt x="580361" y="722768"/>
                      <a:pt x="710705" y="698208"/>
                    </a:cubicBezTo>
                    <a:close/>
                  </a:path>
                </a:pathLst>
              </a:custGeom>
              <a:solidFill>
                <a:srgbClr val="769ABA"/>
              </a:solidFill>
              <a:ln w="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AE73AC1-6F11-48A0-A1EB-1D9EC8F7A3C8}"/>
                  </a:ext>
                </a:extLst>
              </p:cNvPr>
              <p:cNvSpPr/>
              <p:nvPr/>
            </p:nvSpPr>
            <p:spPr>
              <a:xfrm flipV="1">
                <a:off x="5272088" y="3135272"/>
                <a:ext cx="1050897" cy="599693"/>
              </a:xfrm>
              <a:custGeom>
                <a:avLst/>
                <a:gdLst>
                  <a:gd name="connsiteX0" fmla="*/ 715481 w 1050897"/>
                  <a:gd name="connsiteY0" fmla="*/ 597909 h 599693"/>
                  <a:gd name="connsiteX1" fmla="*/ 610391 w 1050897"/>
                  <a:gd name="connsiteY1" fmla="*/ 506217 h 599693"/>
                  <a:gd name="connsiteX2" fmla="*/ 358664 w 1050897"/>
                  <a:gd name="connsiteY2" fmla="*/ 566799 h 599693"/>
                  <a:gd name="connsiteX3" fmla="*/ 334225 w 1050897"/>
                  <a:gd name="connsiteY3" fmla="*/ 596271 h 599693"/>
                  <a:gd name="connsiteX4" fmla="*/ 300824 w 1050897"/>
                  <a:gd name="connsiteY4" fmla="*/ 559431 h 599693"/>
                  <a:gd name="connsiteX5" fmla="*/ 128119 w 1050897"/>
                  <a:gd name="connsiteY5" fmla="*/ 489843 h 599693"/>
                  <a:gd name="connsiteX6" fmla="*/ 36063 w 1050897"/>
                  <a:gd name="connsiteY6" fmla="*/ 516041 h 599693"/>
                  <a:gd name="connsiteX7" fmla="*/ -1411 w 1050897"/>
                  <a:gd name="connsiteY7" fmla="*/ 538145 h 599693"/>
                  <a:gd name="connsiteX8" fmla="*/ -1411 w 1050897"/>
                  <a:gd name="connsiteY8" fmla="*/ 369498 h 599693"/>
                  <a:gd name="connsiteX9" fmla="*/ 9995 w 1050897"/>
                  <a:gd name="connsiteY9" fmla="*/ 174653 h 599693"/>
                  <a:gd name="connsiteX10" fmla="*/ 630757 w 1050897"/>
                  <a:gd name="connsiteY10" fmla="*/ 4368 h 599693"/>
                  <a:gd name="connsiteX11" fmla="*/ 1001423 w 1050897"/>
                  <a:gd name="connsiteY11" fmla="*/ 117345 h 599693"/>
                  <a:gd name="connsiteX12" fmla="*/ 1049487 w 1050897"/>
                  <a:gd name="connsiteY12" fmla="*/ 360492 h 599693"/>
                  <a:gd name="connsiteX13" fmla="*/ 1049487 w 1050897"/>
                  <a:gd name="connsiteY13" fmla="*/ 536508 h 599693"/>
                  <a:gd name="connsiteX14" fmla="*/ 1012013 w 1050897"/>
                  <a:gd name="connsiteY14" fmla="*/ 515222 h 599693"/>
                  <a:gd name="connsiteX15" fmla="*/ 843381 w 1050897"/>
                  <a:gd name="connsiteY15" fmla="*/ 495574 h 599693"/>
                  <a:gd name="connsiteX16" fmla="*/ 731774 w 1050897"/>
                  <a:gd name="connsiteY16" fmla="*/ 580717 h 599693"/>
                  <a:gd name="connsiteX17" fmla="*/ 715481 w 1050897"/>
                  <a:gd name="connsiteY17" fmla="*/ 597909 h 59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50897" h="599693">
                    <a:moveTo>
                      <a:pt x="715481" y="597909"/>
                    </a:moveTo>
                    <a:cubicBezTo>
                      <a:pt x="715481" y="580717"/>
                      <a:pt x="653568" y="526684"/>
                      <a:pt x="610391" y="506217"/>
                    </a:cubicBezTo>
                    <a:cubicBezTo>
                      <a:pt x="526482" y="466920"/>
                      <a:pt x="418949" y="493118"/>
                      <a:pt x="358664" y="566799"/>
                    </a:cubicBezTo>
                    <a:lnTo>
                      <a:pt x="334225" y="596271"/>
                    </a:lnTo>
                    <a:lnTo>
                      <a:pt x="300824" y="559431"/>
                    </a:lnTo>
                    <a:cubicBezTo>
                      <a:pt x="252760" y="507036"/>
                      <a:pt x="198179" y="484931"/>
                      <a:pt x="128119" y="489843"/>
                    </a:cubicBezTo>
                    <a:cubicBezTo>
                      <a:pt x="88201" y="493118"/>
                      <a:pt x="62947" y="500486"/>
                      <a:pt x="36063" y="516041"/>
                    </a:cubicBezTo>
                    <a:lnTo>
                      <a:pt x="-1411" y="538145"/>
                    </a:lnTo>
                    <a:lnTo>
                      <a:pt x="-1411" y="369498"/>
                    </a:lnTo>
                    <a:cubicBezTo>
                      <a:pt x="-1411" y="245878"/>
                      <a:pt x="1848" y="194301"/>
                      <a:pt x="9995" y="174653"/>
                    </a:cubicBezTo>
                    <a:cubicBezTo>
                      <a:pt x="56430" y="60857"/>
                      <a:pt x="357850" y="-21011"/>
                      <a:pt x="630757" y="4368"/>
                    </a:cubicBezTo>
                    <a:cubicBezTo>
                      <a:pt x="796131" y="19923"/>
                      <a:pt x="937065" y="63313"/>
                      <a:pt x="1001423" y="117345"/>
                    </a:cubicBezTo>
                    <a:cubicBezTo>
                      <a:pt x="1047043" y="156642"/>
                      <a:pt x="1049487" y="168103"/>
                      <a:pt x="1049487" y="360492"/>
                    </a:cubicBezTo>
                    <a:lnTo>
                      <a:pt x="1049487" y="536508"/>
                    </a:lnTo>
                    <a:lnTo>
                      <a:pt x="1012013" y="515222"/>
                    </a:lnTo>
                    <a:cubicBezTo>
                      <a:pt x="968022" y="490662"/>
                      <a:pt x="887372" y="480838"/>
                      <a:pt x="843381" y="495574"/>
                    </a:cubicBezTo>
                    <a:cubicBezTo>
                      <a:pt x="803463" y="509492"/>
                      <a:pt x="750511" y="548788"/>
                      <a:pt x="731774" y="580717"/>
                    </a:cubicBezTo>
                    <a:cubicBezTo>
                      <a:pt x="722813" y="595453"/>
                      <a:pt x="715481" y="602821"/>
                      <a:pt x="715481" y="5979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8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6CC4046-649E-4261-9740-FD039A69CCA0}"/>
                </a:ext>
              </a:extLst>
            </p:cNvPr>
            <p:cNvSpPr/>
            <p:nvPr/>
          </p:nvSpPr>
          <p:spPr>
            <a:xfrm>
              <a:off x="786052" y="2378530"/>
              <a:ext cx="1257730" cy="963512"/>
            </a:xfrm>
            <a:custGeom>
              <a:avLst/>
              <a:gdLst>
                <a:gd name="connsiteX0" fmla="*/ 457200 w 533400"/>
                <a:gd name="connsiteY0" fmla="*/ 609600 h 723900"/>
                <a:gd name="connsiteX1" fmla="*/ 438150 w 533400"/>
                <a:gd name="connsiteY1" fmla="*/ 628650 h 723900"/>
                <a:gd name="connsiteX2" fmla="*/ 457200 w 533400"/>
                <a:gd name="connsiteY2" fmla="*/ 647700 h 723900"/>
                <a:gd name="connsiteX3" fmla="*/ 476250 w 533400"/>
                <a:gd name="connsiteY3" fmla="*/ 628650 h 723900"/>
                <a:gd name="connsiteX4" fmla="*/ 457200 w 533400"/>
                <a:gd name="connsiteY4" fmla="*/ 609600 h 723900"/>
                <a:gd name="connsiteX5" fmla="*/ 0 w 533400"/>
                <a:gd name="connsiteY5" fmla="*/ 495300 h 723900"/>
                <a:gd name="connsiteX6" fmla="*/ 266700 w 533400"/>
                <a:gd name="connsiteY6" fmla="*/ 571500 h 723900"/>
                <a:gd name="connsiteX7" fmla="*/ 533400 w 533400"/>
                <a:gd name="connsiteY7" fmla="*/ 495300 h 723900"/>
                <a:gd name="connsiteX8" fmla="*/ 533400 w 533400"/>
                <a:gd name="connsiteY8" fmla="*/ 647700 h 723900"/>
                <a:gd name="connsiteX9" fmla="*/ 266700 w 533400"/>
                <a:gd name="connsiteY9" fmla="*/ 723900 h 723900"/>
                <a:gd name="connsiteX10" fmla="*/ 0 w 533400"/>
                <a:gd name="connsiteY10" fmla="*/ 647700 h 723900"/>
                <a:gd name="connsiteX11" fmla="*/ 457200 w 533400"/>
                <a:gd name="connsiteY11" fmla="*/ 419100 h 723900"/>
                <a:gd name="connsiteX12" fmla="*/ 438150 w 533400"/>
                <a:gd name="connsiteY12" fmla="*/ 438150 h 723900"/>
                <a:gd name="connsiteX13" fmla="*/ 457200 w 533400"/>
                <a:gd name="connsiteY13" fmla="*/ 457200 h 723900"/>
                <a:gd name="connsiteX14" fmla="*/ 476250 w 533400"/>
                <a:gd name="connsiteY14" fmla="*/ 438150 h 723900"/>
                <a:gd name="connsiteX15" fmla="*/ 457200 w 533400"/>
                <a:gd name="connsiteY15" fmla="*/ 419100 h 723900"/>
                <a:gd name="connsiteX16" fmla="*/ 0 w 533400"/>
                <a:gd name="connsiteY16" fmla="*/ 304800 h 723900"/>
                <a:gd name="connsiteX17" fmla="*/ 266700 w 533400"/>
                <a:gd name="connsiteY17" fmla="*/ 381000 h 723900"/>
                <a:gd name="connsiteX18" fmla="*/ 533400 w 533400"/>
                <a:gd name="connsiteY18" fmla="*/ 304800 h 723900"/>
                <a:gd name="connsiteX19" fmla="*/ 533400 w 533400"/>
                <a:gd name="connsiteY19" fmla="*/ 457200 h 723900"/>
                <a:gd name="connsiteX20" fmla="*/ 266700 w 533400"/>
                <a:gd name="connsiteY20" fmla="*/ 533400 h 723900"/>
                <a:gd name="connsiteX21" fmla="*/ 0 w 533400"/>
                <a:gd name="connsiteY21" fmla="*/ 457200 h 723900"/>
                <a:gd name="connsiteX22" fmla="*/ 457200 w 533400"/>
                <a:gd name="connsiteY22" fmla="*/ 228600 h 723900"/>
                <a:gd name="connsiteX23" fmla="*/ 438150 w 533400"/>
                <a:gd name="connsiteY23" fmla="*/ 247650 h 723900"/>
                <a:gd name="connsiteX24" fmla="*/ 457200 w 533400"/>
                <a:gd name="connsiteY24" fmla="*/ 266700 h 723900"/>
                <a:gd name="connsiteX25" fmla="*/ 476250 w 533400"/>
                <a:gd name="connsiteY25" fmla="*/ 247650 h 723900"/>
                <a:gd name="connsiteX26" fmla="*/ 457200 w 533400"/>
                <a:gd name="connsiteY26" fmla="*/ 228600 h 723900"/>
                <a:gd name="connsiteX27" fmla="*/ 0 w 533400"/>
                <a:gd name="connsiteY27" fmla="*/ 114300 h 723900"/>
                <a:gd name="connsiteX28" fmla="*/ 266700 w 533400"/>
                <a:gd name="connsiteY28" fmla="*/ 190500 h 723900"/>
                <a:gd name="connsiteX29" fmla="*/ 533400 w 533400"/>
                <a:gd name="connsiteY29" fmla="*/ 114300 h 723900"/>
                <a:gd name="connsiteX30" fmla="*/ 533400 w 533400"/>
                <a:gd name="connsiteY30" fmla="*/ 266700 h 723900"/>
                <a:gd name="connsiteX31" fmla="*/ 266700 w 533400"/>
                <a:gd name="connsiteY31" fmla="*/ 342900 h 723900"/>
                <a:gd name="connsiteX32" fmla="*/ 0 w 533400"/>
                <a:gd name="connsiteY32" fmla="*/ 266700 h 723900"/>
                <a:gd name="connsiteX33" fmla="*/ 266700 w 533400"/>
                <a:gd name="connsiteY33" fmla="*/ 0 h 723900"/>
                <a:gd name="connsiteX34" fmla="*/ 533400 w 533400"/>
                <a:gd name="connsiteY34" fmla="*/ 76200 h 723900"/>
                <a:gd name="connsiteX35" fmla="*/ 266700 w 533400"/>
                <a:gd name="connsiteY35" fmla="*/ 152400 h 723900"/>
                <a:gd name="connsiteX36" fmla="*/ 0 w 533400"/>
                <a:gd name="connsiteY36" fmla="*/ 76200 h 723900"/>
                <a:gd name="connsiteX37" fmla="*/ 266700 w 533400"/>
                <a:gd name="connsiteY37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33400" h="723900">
                  <a:moveTo>
                    <a:pt x="457200" y="609600"/>
                  </a:moveTo>
                  <a:cubicBezTo>
                    <a:pt x="445770" y="609600"/>
                    <a:pt x="438150" y="617220"/>
                    <a:pt x="438150" y="628650"/>
                  </a:cubicBezTo>
                  <a:cubicBezTo>
                    <a:pt x="438150" y="640080"/>
                    <a:pt x="445770" y="647700"/>
                    <a:pt x="457200" y="647700"/>
                  </a:cubicBezTo>
                  <a:cubicBezTo>
                    <a:pt x="468630" y="647700"/>
                    <a:pt x="476250" y="640080"/>
                    <a:pt x="476250" y="628650"/>
                  </a:cubicBezTo>
                  <a:cubicBezTo>
                    <a:pt x="476250" y="617220"/>
                    <a:pt x="468630" y="609600"/>
                    <a:pt x="457200" y="609600"/>
                  </a:cubicBezTo>
                  <a:close/>
                  <a:moveTo>
                    <a:pt x="0" y="495300"/>
                  </a:moveTo>
                  <a:cubicBezTo>
                    <a:pt x="0" y="537210"/>
                    <a:pt x="120015" y="571500"/>
                    <a:pt x="266700" y="571500"/>
                  </a:cubicBezTo>
                  <a:cubicBezTo>
                    <a:pt x="413385" y="571500"/>
                    <a:pt x="533400" y="537210"/>
                    <a:pt x="533400" y="495300"/>
                  </a:cubicBezTo>
                  <a:lnTo>
                    <a:pt x="533400" y="647700"/>
                  </a:lnTo>
                  <a:cubicBezTo>
                    <a:pt x="533400" y="689610"/>
                    <a:pt x="413385" y="723900"/>
                    <a:pt x="266700" y="723900"/>
                  </a:cubicBezTo>
                  <a:cubicBezTo>
                    <a:pt x="120015" y="723900"/>
                    <a:pt x="0" y="689610"/>
                    <a:pt x="0" y="647700"/>
                  </a:cubicBezTo>
                  <a:close/>
                  <a:moveTo>
                    <a:pt x="457200" y="419100"/>
                  </a:moveTo>
                  <a:cubicBezTo>
                    <a:pt x="445770" y="419100"/>
                    <a:pt x="438150" y="426720"/>
                    <a:pt x="438150" y="438150"/>
                  </a:cubicBezTo>
                  <a:cubicBezTo>
                    <a:pt x="438150" y="449580"/>
                    <a:pt x="445770" y="457200"/>
                    <a:pt x="457200" y="457200"/>
                  </a:cubicBezTo>
                  <a:cubicBezTo>
                    <a:pt x="468630" y="457200"/>
                    <a:pt x="476250" y="449580"/>
                    <a:pt x="476250" y="438150"/>
                  </a:cubicBezTo>
                  <a:cubicBezTo>
                    <a:pt x="476250" y="426720"/>
                    <a:pt x="468630" y="419100"/>
                    <a:pt x="457200" y="419100"/>
                  </a:cubicBezTo>
                  <a:close/>
                  <a:moveTo>
                    <a:pt x="0" y="304800"/>
                  </a:moveTo>
                  <a:cubicBezTo>
                    <a:pt x="0" y="346710"/>
                    <a:pt x="120015" y="381000"/>
                    <a:pt x="266700" y="381000"/>
                  </a:cubicBezTo>
                  <a:cubicBezTo>
                    <a:pt x="413385" y="381000"/>
                    <a:pt x="533400" y="346710"/>
                    <a:pt x="533400" y="304800"/>
                  </a:cubicBezTo>
                  <a:lnTo>
                    <a:pt x="533400" y="457200"/>
                  </a:lnTo>
                  <a:cubicBezTo>
                    <a:pt x="533400" y="499110"/>
                    <a:pt x="413385" y="533400"/>
                    <a:pt x="266700" y="533400"/>
                  </a:cubicBezTo>
                  <a:cubicBezTo>
                    <a:pt x="120015" y="533400"/>
                    <a:pt x="0" y="499110"/>
                    <a:pt x="0" y="457200"/>
                  </a:cubicBezTo>
                  <a:close/>
                  <a:moveTo>
                    <a:pt x="457200" y="228600"/>
                  </a:moveTo>
                  <a:cubicBezTo>
                    <a:pt x="445770" y="228600"/>
                    <a:pt x="438150" y="236220"/>
                    <a:pt x="438150" y="247650"/>
                  </a:cubicBezTo>
                  <a:cubicBezTo>
                    <a:pt x="438150" y="259080"/>
                    <a:pt x="445770" y="266700"/>
                    <a:pt x="457200" y="266700"/>
                  </a:cubicBezTo>
                  <a:cubicBezTo>
                    <a:pt x="468630" y="266700"/>
                    <a:pt x="476250" y="259080"/>
                    <a:pt x="476250" y="247650"/>
                  </a:cubicBezTo>
                  <a:cubicBezTo>
                    <a:pt x="476250" y="236220"/>
                    <a:pt x="468630" y="228600"/>
                    <a:pt x="457200" y="228600"/>
                  </a:cubicBezTo>
                  <a:close/>
                  <a:moveTo>
                    <a:pt x="0" y="114300"/>
                  </a:moveTo>
                  <a:cubicBezTo>
                    <a:pt x="0" y="156210"/>
                    <a:pt x="120015" y="190500"/>
                    <a:pt x="266700" y="190500"/>
                  </a:cubicBezTo>
                  <a:cubicBezTo>
                    <a:pt x="413385" y="190500"/>
                    <a:pt x="533400" y="156210"/>
                    <a:pt x="533400" y="114300"/>
                  </a:cubicBezTo>
                  <a:lnTo>
                    <a:pt x="533400" y="266700"/>
                  </a:lnTo>
                  <a:cubicBezTo>
                    <a:pt x="533400" y="308610"/>
                    <a:pt x="413385" y="342900"/>
                    <a:pt x="266700" y="342900"/>
                  </a:cubicBezTo>
                  <a:cubicBezTo>
                    <a:pt x="120015" y="342900"/>
                    <a:pt x="0" y="308610"/>
                    <a:pt x="0" y="266700"/>
                  </a:cubicBezTo>
                  <a:close/>
                  <a:moveTo>
                    <a:pt x="266700" y="0"/>
                  </a:moveTo>
                  <a:cubicBezTo>
                    <a:pt x="413994" y="0"/>
                    <a:pt x="533400" y="34116"/>
                    <a:pt x="533400" y="76200"/>
                  </a:cubicBezTo>
                  <a:cubicBezTo>
                    <a:pt x="533400" y="118284"/>
                    <a:pt x="413994" y="152400"/>
                    <a:pt x="266700" y="152400"/>
                  </a:cubicBezTo>
                  <a:cubicBezTo>
                    <a:pt x="119406" y="152400"/>
                    <a:pt x="0" y="118284"/>
                    <a:pt x="0" y="76200"/>
                  </a:cubicBezTo>
                  <a:cubicBezTo>
                    <a:pt x="0" y="34116"/>
                    <a:pt x="119406" y="0"/>
                    <a:pt x="2667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ru-RU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FD26852-6FF3-4D46-8E44-B2F5BECACF80}"/>
                </a:ext>
              </a:extLst>
            </p:cNvPr>
            <p:cNvGrpSpPr/>
            <p:nvPr/>
          </p:nvGrpSpPr>
          <p:grpSpPr>
            <a:xfrm>
              <a:off x="10055473" y="2211210"/>
              <a:ext cx="1385505" cy="1034094"/>
              <a:chOff x="1894542" y="3810956"/>
              <a:chExt cx="1524055" cy="1665418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61E57A1-B6E8-4B3D-BD07-276EE8E60535}"/>
                  </a:ext>
                </a:extLst>
              </p:cNvPr>
              <p:cNvGrpSpPr/>
              <p:nvPr/>
            </p:nvGrpSpPr>
            <p:grpSpPr>
              <a:xfrm>
                <a:off x="1967772" y="4365102"/>
                <a:ext cx="1343192" cy="888212"/>
                <a:chOff x="1955820" y="4281435"/>
                <a:chExt cx="2937536" cy="1749576"/>
              </a:xfrm>
              <a:solidFill>
                <a:srgbClr val="FF0000"/>
              </a:solidFill>
            </p:grpSpPr>
            <p:sp>
              <p:nvSpPr>
                <p:cNvPr id="35" name="Freeform: Shape 34" descr="Network">
                  <a:extLst>
                    <a:ext uri="{FF2B5EF4-FFF2-40B4-BE49-F238E27FC236}">
                      <a16:creationId xmlns:a16="http://schemas.microsoft.com/office/drawing/2014/main" id="{0337837B-95C1-45ED-BDA9-941ADE458FB5}"/>
                    </a:ext>
                  </a:extLst>
                </p:cNvPr>
                <p:cNvSpPr/>
                <p:nvPr/>
              </p:nvSpPr>
              <p:spPr>
                <a:xfrm>
                  <a:off x="1955820" y="4879011"/>
                  <a:ext cx="576000" cy="576000"/>
                </a:xfrm>
                <a:custGeom>
                  <a:avLst/>
                  <a:gdLst>
                    <a:gd name="connsiteX0" fmla="*/ 296739 w 576000"/>
                    <a:gd name="connsiteY0" fmla="*/ 106689 h 576000"/>
                    <a:gd name="connsiteX1" fmla="*/ 332287 w 576000"/>
                    <a:gd name="connsiteY1" fmla="*/ 145792 h 576000"/>
                    <a:gd name="connsiteX2" fmla="*/ 305626 w 576000"/>
                    <a:gd name="connsiteY2" fmla="*/ 183428 h 576000"/>
                    <a:gd name="connsiteX3" fmla="*/ 305626 w 576000"/>
                    <a:gd name="connsiteY3" fmla="*/ 251369 h 576000"/>
                    <a:gd name="connsiteX4" fmla="*/ 335397 w 576000"/>
                    <a:gd name="connsiteY4" fmla="*/ 274342 h 576000"/>
                    <a:gd name="connsiteX5" fmla="*/ 392719 w 576000"/>
                    <a:gd name="connsiteY5" fmla="*/ 247948 h 576000"/>
                    <a:gd name="connsiteX6" fmla="*/ 414492 w 576000"/>
                    <a:gd name="connsiteY6" fmla="*/ 206401 h 576000"/>
                    <a:gd name="connsiteX7" fmla="*/ 461149 w 576000"/>
                    <a:gd name="connsiteY7" fmla="*/ 227419 h 576000"/>
                    <a:gd name="connsiteX8" fmla="*/ 442041 w 576000"/>
                    <a:gd name="connsiteY8" fmla="*/ 278741 h 576000"/>
                    <a:gd name="connsiteX9" fmla="*/ 400272 w 576000"/>
                    <a:gd name="connsiteY9" fmla="*/ 266033 h 576000"/>
                    <a:gd name="connsiteX10" fmla="*/ 341618 w 576000"/>
                    <a:gd name="connsiteY10" fmla="*/ 292427 h 576000"/>
                    <a:gd name="connsiteX11" fmla="*/ 342063 w 576000"/>
                    <a:gd name="connsiteY11" fmla="*/ 298781 h 576000"/>
                    <a:gd name="connsiteX12" fmla="*/ 333176 w 576000"/>
                    <a:gd name="connsiteY12" fmla="*/ 328108 h 576000"/>
                    <a:gd name="connsiteX13" fmla="*/ 379388 w 576000"/>
                    <a:gd name="connsiteY13" fmla="*/ 379430 h 576000"/>
                    <a:gd name="connsiteX14" fmla="*/ 422490 w 576000"/>
                    <a:gd name="connsiteY14" fmla="*/ 385296 h 576000"/>
                    <a:gd name="connsiteX15" fmla="*/ 422490 w 576000"/>
                    <a:gd name="connsiteY15" fmla="*/ 440528 h 576000"/>
                    <a:gd name="connsiteX16" fmla="*/ 372279 w 576000"/>
                    <a:gd name="connsiteY16" fmla="*/ 440528 h 576000"/>
                    <a:gd name="connsiteX17" fmla="*/ 366946 w 576000"/>
                    <a:gd name="connsiteY17" fmla="*/ 392628 h 576000"/>
                    <a:gd name="connsiteX18" fmla="*/ 319845 w 576000"/>
                    <a:gd name="connsiteY18" fmla="*/ 340817 h 576000"/>
                    <a:gd name="connsiteX19" fmla="*/ 297628 w 576000"/>
                    <a:gd name="connsiteY19" fmla="*/ 347660 h 576000"/>
                    <a:gd name="connsiteX20" fmla="*/ 296739 w 576000"/>
                    <a:gd name="connsiteY20" fmla="*/ 347660 h 576000"/>
                    <a:gd name="connsiteX21" fmla="*/ 295850 w 576000"/>
                    <a:gd name="connsiteY21" fmla="*/ 347660 h 576000"/>
                    <a:gd name="connsiteX22" fmla="*/ 273633 w 576000"/>
                    <a:gd name="connsiteY22" fmla="*/ 340817 h 576000"/>
                    <a:gd name="connsiteX23" fmla="*/ 226532 w 576000"/>
                    <a:gd name="connsiteY23" fmla="*/ 392628 h 576000"/>
                    <a:gd name="connsiteX24" fmla="*/ 221200 w 576000"/>
                    <a:gd name="connsiteY24" fmla="*/ 440039 h 576000"/>
                    <a:gd name="connsiteX25" fmla="*/ 170988 w 576000"/>
                    <a:gd name="connsiteY25" fmla="*/ 440039 h 576000"/>
                    <a:gd name="connsiteX26" fmla="*/ 170988 w 576000"/>
                    <a:gd name="connsiteY26" fmla="*/ 384807 h 576000"/>
                    <a:gd name="connsiteX27" fmla="*/ 214090 w 576000"/>
                    <a:gd name="connsiteY27" fmla="*/ 378942 h 576000"/>
                    <a:gd name="connsiteX28" fmla="*/ 260302 w 576000"/>
                    <a:gd name="connsiteY28" fmla="*/ 327619 h 576000"/>
                    <a:gd name="connsiteX29" fmla="*/ 251415 w 576000"/>
                    <a:gd name="connsiteY29" fmla="*/ 298292 h 576000"/>
                    <a:gd name="connsiteX30" fmla="*/ 251860 w 576000"/>
                    <a:gd name="connsiteY30" fmla="*/ 291938 h 576000"/>
                    <a:gd name="connsiteX31" fmla="*/ 193205 w 576000"/>
                    <a:gd name="connsiteY31" fmla="*/ 265544 h 576000"/>
                    <a:gd name="connsiteX32" fmla="*/ 151437 w 576000"/>
                    <a:gd name="connsiteY32" fmla="*/ 278252 h 576000"/>
                    <a:gd name="connsiteX33" fmla="*/ 132330 w 576000"/>
                    <a:gd name="connsiteY33" fmla="*/ 226930 h 576000"/>
                    <a:gd name="connsiteX34" fmla="*/ 178986 w 576000"/>
                    <a:gd name="connsiteY34" fmla="*/ 205912 h 576000"/>
                    <a:gd name="connsiteX35" fmla="*/ 200760 w 576000"/>
                    <a:gd name="connsiteY35" fmla="*/ 247459 h 576000"/>
                    <a:gd name="connsiteX36" fmla="*/ 258081 w 576000"/>
                    <a:gd name="connsiteY36" fmla="*/ 273853 h 576000"/>
                    <a:gd name="connsiteX37" fmla="*/ 287852 w 576000"/>
                    <a:gd name="connsiteY37" fmla="*/ 250881 h 576000"/>
                    <a:gd name="connsiteX38" fmla="*/ 287852 w 576000"/>
                    <a:gd name="connsiteY38" fmla="*/ 183428 h 576000"/>
                    <a:gd name="connsiteX39" fmla="*/ 261191 w 576000"/>
                    <a:gd name="connsiteY39" fmla="*/ 145792 h 576000"/>
                    <a:gd name="connsiteX40" fmla="*/ 296739 w 576000"/>
                    <a:gd name="connsiteY40" fmla="*/ 106689 h 576000"/>
                    <a:gd name="connsiteX41" fmla="*/ 288041 w 576000"/>
                    <a:gd name="connsiteY41" fmla="*/ 49559 h 576000"/>
                    <a:gd name="connsiteX42" fmla="*/ 244460 w 576000"/>
                    <a:gd name="connsiteY42" fmla="*/ 81396 h 576000"/>
                    <a:gd name="connsiteX43" fmla="*/ 242996 w 576000"/>
                    <a:gd name="connsiteY43" fmla="*/ 89320 h 576000"/>
                    <a:gd name="connsiteX44" fmla="*/ 208582 w 576000"/>
                    <a:gd name="connsiteY44" fmla="*/ 100003 h 576000"/>
                    <a:gd name="connsiteX45" fmla="*/ 143729 w 576000"/>
                    <a:gd name="connsiteY45" fmla="*/ 143729 h 576000"/>
                    <a:gd name="connsiteX46" fmla="*/ 119864 w 576000"/>
                    <a:gd name="connsiteY46" fmla="*/ 179124 h 576000"/>
                    <a:gd name="connsiteX47" fmla="*/ 112792 w 576000"/>
                    <a:gd name="connsiteY47" fmla="*/ 177579 h 576000"/>
                    <a:gd name="connsiteX48" fmla="*/ 69211 w 576000"/>
                    <a:gd name="connsiteY48" fmla="*/ 209599 h 576000"/>
                    <a:gd name="connsiteX49" fmla="*/ 69063 w 576000"/>
                    <a:gd name="connsiteY49" fmla="*/ 249610 h 576000"/>
                    <a:gd name="connsiteX50" fmla="*/ 85955 w 576000"/>
                    <a:gd name="connsiteY50" fmla="*/ 268298 h 576000"/>
                    <a:gd name="connsiteX51" fmla="*/ 83969 w 576000"/>
                    <a:gd name="connsiteY51" fmla="*/ 288000 h 576000"/>
                    <a:gd name="connsiteX52" fmla="*/ 100003 w 576000"/>
                    <a:gd name="connsiteY52" fmla="*/ 367418 h 576000"/>
                    <a:gd name="connsiteX53" fmla="*/ 131425 w 576000"/>
                    <a:gd name="connsiteY53" fmla="*/ 414023 h 576000"/>
                    <a:gd name="connsiteX54" fmla="*/ 120666 w 576000"/>
                    <a:gd name="connsiteY54" fmla="*/ 419734 h 576000"/>
                    <a:gd name="connsiteX55" fmla="*/ 120666 w 576000"/>
                    <a:gd name="connsiteY55" fmla="*/ 493248 h 576000"/>
                    <a:gd name="connsiteX56" fmla="*/ 187498 w 576000"/>
                    <a:gd name="connsiteY56" fmla="*/ 493248 h 576000"/>
                    <a:gd name="connsiteX57" fmla="*/ 198151 w 576000"/>
                    <a:gd name="connsiteY57" fmla="*/ 468965 h 576000"/>
                    <a:gd name="connsiteX58" fmla="*/ 208582 w 576000"/>
                    <a:gd name="connsiteY58" fmla="*/ 475997 h 576000"/>
                    <a:gd name="connsiteX59" fmla="*/ 288000 w 576000"/>
                    <a:gd name="connsiteY59" fmla="*/ 492031 h 576000"/>
                    <a:gd name="connsiteX60" fmla="*/ 367418 w 576000"/>
                    <a:gd name="connsiteY60" fmla="*/ 475997 h 576000"/>
                    <a:gd name="connsiteX61" fmla="*/ 377847 w 576000"/>
                    <a:gd name="connsiteY61" fmla="*/ 468966 h 576000"/>
                    <a:gd name="connsiteX62" fmla="*/ 388584 w 576000"/>
                    <a:gd name="connsiteY62" fmla="*/ 493899 h 576000"/>
                    <a:gd name="connsiteX63" fmla="*/ 455415 w 576000"/>
                    <a:gd name="connsiteY63" fmla="*/ 493899 h 576000"/>
                    <a:gd name="connsiteX64" fmla="*/ 455415 w 576000"/>
                    <a:gd name="connsiteY64" fmla="*/ 420384 h 576000"/>
                    <a:gd name="connsiteX65" fmla="*/ 444274 w 576000"/>
                    <a:gd name="connsiteY65" fmla="*/ 414470 h 576000"/>
                    <a:gd name="connsiteX66" fmla="*/ 475997 w 576000"/>
                    <a:gd name="connsiteY66" fmla="*/ 367418 h 576000"/>
                    <a:gd name="connsiteX67" fmla="*/ 492031 w 576000"/>
                    <a:gd name="connsiteY67" fmla="*/ 288000 h 576000"/>
                    <a:gd name="connsiteX68" fmla="*/ 490097 w 576000"/>
                    <a:gd name="connsiteY68" fmla="*/ 268813 h 576000"/>
                    <a:gd name="connsiteX69" fmla="*/ 506796 w 576000"/>
                    <a:gd name="connsiteY69" fmla="*/ 250016 h 576000"/>
                    <a:gd name="connsiteX70" fmla="*/ 506870 w 576000"/>
                    <a:gd name="connsiteY70" fmla="*/ 210250 h 576000"/>
                    <a:gd name="connsiteX71" fmla="*/ 463289 w 576000"/>
                    <a:gd name="connsiteY71" fmla="*/ 178230 h 576000"/>
                    <a:gd name="connsiteX72" fmla="*/ 456529 w 576000"/>
                    <a:gd name="connsiteY72" fmla="*/ 179707 h 576000"/>
                    <a:gd name="connsiteX73" fmla="*/ 432272 w 576000"/>
                    <a:gd name="connsiteY73" fmla="*/ 143729 h 576000"/>
                    <a:gd name="connsiteX74" fmla="*/ 367418 w 576000"/>
                    <a:gd name="connsiteY74" fmla="*/ 100003 h 576000"/>
                    <a:gd name="connsiteX75" fmla="*/ 333091 w 576000"/>
                    <a:gd name="connsiteY75" fmla="*/ 89347 h 576000"/>
                    <a:gd name="connsiteX76" fmla="*/ 331622 w 576000"/>
                    <a:gd name="connsiteY76" fmla="*/ 81396 h 576000"/>
                    <a:gd name="connsiteX77" fmla="*/ 288041 w 576000"/>
                    <a:gd name="connsiteY77" fmla="*/ 49559 h 576000"/>
                    <a:gd name="connsiteX78" fmla="*/ 288000 w 576000"/>
                    <a:gd name="connsiteY78" fmla="*/ 0 h 576000"/>
                    <a:gd name="connsiteX79" fmla="*/ 576000 w 576000"/>
                    <a:gd name="connsiteY79" fmla="*/ 288000 h 576000"/>
                    <a:gd name="connsiteX80" fmla="*/ 288000 w 576000"/>
                    <a:gd name="connsiteY80" fmla="*/ 576000 h 576000"/>
                    <a:gd name="connsiteX81" fmla="*/ 0 w 576000"/>
                    <a:gd name="connsiteY81" fmla="*/ 288000 h 576000"/>
                    <a:gd name="connsiteX82" fmla="*/ 288000 w 576000"/>
                    <a:gd name="connsiteY82" fmla="*/ 0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76000" h="576000">
                      <a:moveTo>
                        <a:pt x="296739" y="106689"/>
                      </a:moveTo>
                      <a:cubicBezTo>
                        <a:pt x="316291" y="106689"/>
                        <a:pt x="332287" y="124285"/>
                        <a:pt x="332287" y="145792"/>
                      </a:cubicBezTo>
                      <a:cubicBezTo>
                        <a:pt x="332287" y="163877"/>
                        <a:pt x="320734" y="179029"/>
                        <a:pt x="305626" y="183428"/>
                      </a:cubicBezTo>
                      <a:lnTo>
                        <a:pt x="305626" y="251369"/>
                      </a:lnTo>
                      <a:cubicBezTo>
                        <a:pt x="318068" y="253813"/>
                        <a:pt x="329176" y="262611"/>
                        <a:pt x="335397" y="274342"/>
                      </a:cubicBezTo>
                      <a:lnTo>
                        <a:pt x="392719" y="247948"/>
                      </a:lnTo>
                      <a:cubicBezTo>
                        <a:pt x="390497" y="230840"/>
                        <a:pt x="399384" y="213244"/>
                        <a:pt x="414492" y="206401"/>
                      </a:cubicBezTo>
                      <a:cubicBezTo>
                        <a:pt x="432710" y="198092"/>
                        <a:pt x="453594" y="207378"/>
                        <a:pt x="461149" y="227419"/>
                      </a:cubicBezTo>
                      <a:cubicBezTo>
                        <a:pt x="468702" y="247459"/>
                        <a:pt x="459815" y="269943"/>
                        <a:pt x="442041" y="278741"/>
                      </a:cubicBezTo>
                      <a:cubicBezTo>
                        <a:pt x="426933" y="285584"/>
                        <a:pt x="409604" y="279718"/>
                        <a:pt x="400272" y="266033"/>
                      </a:cubicBezTo>
                      <a:lnTo>
                        <a:pt x="341618" y="292427"/>
                      </a:lnTo>
                      <a:cubicBezTo>
                        <a:pt x="342063" y="294382"/>
                        <a:pt x="342063" y="296826"/>
                        <a:pt x="342063" y="298781"/>
                      </a:cubicBezTo>
                      <a:cubicBezTo>
                        <a:pt x="342063" y="310023"/>
                        <a:pt x="338952" y="319799"/>
                        <a:pt x="333176" y="328108"/>
                      </a:cubicBezTo>
                      <a:lnTo>
                        <a:pt x="379388" y="379430"/>
                      </a:lnTo>
                      <a:cubicBezTo>
                        <a:pt x="393163" y="370632"/>
                        <a:pt x="410937" y="372587"/>
                        <a:pt x="422490" y="385296"/>
                      </a:cubicBezTo>
                      <a:cubicBezTo>
                        <a:pt x="436265" y="400448"/>
                        <a:pt x="436265" y="425376"/>
                        <a:pt x="422490" y="440528"/>
                      </a:cubicBezTo>
                      <a:cubicBezTo>
                        <a:pt x="408715" y="455680"/>
                        <a:pt x="386053" y="455680"/>
                        <a:pt x="372279" y="440528"/>
                      </a:cubicBezTo>
                      <a:cubicBezTo>
                        <a:pt x="360726" y="427331"/>
                        <a:pt x="358948" y="407780"/>
                        <a:pt x="366946" y="392628"/>
                      </a:cubicBezTo>
                      <a:lnTo>
                        <a:pt x="319845" y="340817"/>
                      </a:lnTo>
                      <a:cubicBezTo>
                        <a:pt x="313180" y="345215"/>
                        <a:pt x="305626" y="347660"/>
                        <a:pt x="297628" y="347660"/>
                      </a:cubicBezTo>
                      <a:cubicBezTo>
                        <a:pt x="297183" y="347660"/>
                        <a:pt x="297183" y="347660"/>
                        <a:pt x="296739" y="347660"/>
                      </a:cubicBezTo>
                      <a:cubicBezTo>
                        <a:pt x="296295" y="347660"/>
                        <a:pt x="296295" y="347660"/>
                        <a:pt x="295850" y="347660"/>
                      </a:cubicBezTo>
                      <a:cubicBezTo>
                        <a:pt x="287852" y="347660"/>
                        <a:pt x="280298" y="345215"/>
                        <a:pt x="273633" y="340817"/>
                      </a:cubicBezTo>
                      <a:lnTo>
                        <a:pt x="226532" y="392628"/>
                      </a:lnTo>
                      <a:cubicBezTo>
                        <a:pt x="234530" y="407780"/>
                        <a:pt x="232753" y="427331"/>
                        <a:pt x="221200" y="440039"/>
                      </a:cubicBezTo>
                      <a:cubicBezTo>
                        <a:pt x="207425" y="455192"/>
                        <a:pt x="184763" y="455192"/>
                        <a:pt x="170988" y="440039"/>
                      </a:cubicBezTo>
                      <a:cubicBezTo>
                        <a:pt x="157213" y="424887"/>
                        <a:pt x="157213" y="399959"/>
                        <a:pt x="170988" y="384807"/>
                      </a:cubicBezTo>
                      <a:cubicBezTo>
                        <a:pt x="182541" y="372099"/>
                        <a:pt x="200315" y="370144"/>
                        <a:pt x="214090" y="378942"/>
                      </a:cubicBezTo>
                      <a:lnTo>
                        <a:pt x="260302" y="327619"/>
                      </a:lnTo>
                      <a:cubicBezTo>
                        <a:pt x="254526" y="319310"/>
                        <a:pt x="251415" y="309045"/>
                        <a:pt x="251415" y="298292"/>
                      </a:cubicBezTo>
                      <a:cubicBezTo>
                        <a:pt x="251415" y="296337"/>
                        <a:pt x="251415" y="293893"/>
                        <a:pt x="251860" y="291938"/>
                      </a:cubicBezTo>
                      <a:lnTo>
                        <a:pt x="193205" y="265544"/>
                      </a:lnTo>
                      <a:cubicBezTo>
                        <a:pt x="183874" y="279718"/>
                        <a:pt x="166544" y="285095"/>
                        <a:pt x="151437" y="278252"/>
                      </a:cubicBezTo>
                      <a:cubicBezTo>
                        <a:pt x="133218" y="269943"/>
                        <a:pt x="124775" y="246970"/>
                        <a:pt x="132330" y="226930"/>
                      </a:cubicBezTo>
                      <a:cubicBezTo>
                        <a:pt x="139883" y="206890"/>
                        <a:pt x="160768" y="197603"/>
                        <a:pt x="178986" y="205912"/>
                      </a:cubicBezTo>
                      <a:cubicBezTo>
                        <a:pt x="194539" y="212755"/>
                        <a:pt x="202981" y="230352"/>
                        <a:pt x="200760" y="247459"/>
                      </a:cubicBezTo>
                      <a:lnTo>
                        <a:pt x="258081" y="273853"/>
                      </a:lnTo>
                      <a:cubicBezTo>
                        <a:pt x="264301" y="262122"/>
                        <a:pt x="274966" y="253324"/>
                        <a:pt x="287852" y="250881"/>
                      </a:cubicBezTo>
                      <a:lnTo>
                        <a:pt x="287852" y="183428"/>
                      </a:lnTo>
                      <a:cubicBezTo>
                        <a:pt x="272744" y="179029"/>
                        <a:pt x="261191" y="163877"/>
                        <a:pt x="261191" y="145792"/>
                      </a:cubicBezTo>
                      <a:cubicBezTo>
                        <a:pt x="261191" y="124285"/>
                        <a:pt x="277188" y="106689"/>
                        <a:pt x="296739" y="106689"/>
                      </a:cubicBezTo>
                      <a:close/>
                      <a:moveTo>
                        <a:pt x="288041" y="49559"/>
                      </a:moveTo>
                      <a:cubicBezTo>
                        <a:pt x="268524" y="49559"/>
                        <a:pt x="251668" y="62733"/>
                        <a:pt x="244460" y="81396"/>
                      </a:cubicBezTo>
                      <a:lnTo>
                        <a:pt x="242996" y="89320"/>
                      </a:lnTo>
                      <a:lnTo>
                        <a:pt x="208582" y="100003"/>
                      </a:lnTo>
                      <a:cubicBezTo>
                        <a:pt x="184172" y="110327"/>
                        <a:pt x="162190" y="125267"/>
                        <a:pt x="143729" y="143729"/>
                      </a:cubicBezTo>
                      <a:lnTo>
                        <a:pt x="119864" y="179124"/>
                      </a:lnTo>
                      <a:lnTo>
                        <a:pt x="112792" y="177579"/>
                      </a:lnTo>
                      <a:cubicBezTo>
                        <a:pt x="94273" y="177640"/>
                        <a:pt x="76752" y="189595"/>
                        <a:pt x="69211" y="209599"/>
                      </a:cubicBezTo>
                      <a:cubicBezTo>
                        <a:pt x="64184" y="222936"/>
                        <a:pt x="64480" y="237249"/>
                        <a:pt x="69063" y="249610"/>
                      </a:cubicBezTo>
                      <a:lnTo>
                        <a:pt x="85955" y="268298"/>
                      </a:lnTo>
                      <a:lnTo>
                        <a:pt x="83969" y="288000"/>
                      </a:lnTo>
                      <a:cubicBezTo>
                        <a:pt x="83969" y="316171"/>
                        <a:pt x="89678" y="343008"/>
                        <a:pt x="100003" y="367418"/>
                      </a:cubicBezTo>
                      <a:lnTo>
                        <a:pt x="131425" y="414023"/>
                      </a:lnTo>
                      <a:lnTo>
                        <a:pt x="120666" y="419734"/>
                      </a:lnTo>
                      <a:cubicBezTo>
                        <a:pt x="102332" y="439901"/>
                        <a:pt x="102332" y="473081"/>
                        <a:pt x="120666" y="493248"/>
                      </a:cubicBezTo>
                      <a:cubicBezTo>
                        <a:pt x="139000" y="513416"/>
                        <a:pt x="169163" y="513416"/>
                        <a:pt x="187498" y="493248"/>
                      </a:cubicBezTo>
                      <a:lnTo>
                        <a:pt x="198151" y="468965"/>
                      </a:lnTo>
                      <a:lnTo>
                        <a:pt x="208582" y="475997"/>
                      </a:lnTo>
                      <a:cubicBezTo>
                        <a:pt x="232992" y="486322"/>
                        <a:pt x="259829" y="492031"/>
                        <a:pt x="288000" y="492031"/>
                      </a:cubicBezTo>
                      <a:cubicBezTo>
                        <a:pt x="316171" y="492031"/>
                        <a:pt x="343008" y="486322"/>
                        <a:pt x="367418" y="475997"/>
                      </a:cubicBezTo>
                      <a:lnTo>
                        <a:pt x="377847" y="468966"/>
                      </a:lnTo>
                      <a:lnTo>
                        <a:pt x="388584" y="493899"/>
                      </a:lnTo>
                      <a:cubicBezTo>
                        <a:pt x="406918" y="514066"/>
                        <a:pt x="437081" y="514066"/>
                        <a:pt x="455415" y="493899"/>
                      </a:cubicBezTo>
                      <a:cubicBezTo>
                        <a:pt x="473750" y="473731"/>
                        <a:pt x="473750" y="440552"/>
                        <a:pt x="455415" y="420384"/>
                      </a:cubicBezTo>
                      <a:lnTo>
                        <a:pt x="444274" y="414470"/>
                      </a:lnTo>
                      <a:lnTo>
                        <a:pt x="475997" y="367418"/>
                      </a:lnTo>
                      <a:cubicBezTo>
                        <a:pt x="486322" y="343008"/>
                        <a:pt x="492031" y="316171"/>
                        <a:pt x="492031" y="288000"/>
                      </a:cubicBezTo>
                      <a:lnTo>
                        <a:pt x="490097" y="268813"/>
                      </a:lnTo>
                      <a:lnTo>
                        <a:pt x="506796" y="250016"/>
                      </a:lnTo>
                      <a:cubicBezTo>
                        <a:pt x="511454" y="237737"/>
                        <a:pt x="511897" y="223587"/>
                        <a:pt x="506870" y="210250"/>
                      </a:cubicBezTo>
                      <a:cubicBezTo>
                        <a:pt x="499329" y="190245"/>
                        <a:pt x="481808" y="178291"/>
                        <a:pt x="463289" y="178230"/>
                      </a:cubicBezTo>
                      <a:lnTo>
                        <a:pt x="456529" y="179707"/>
                      </a:lnTo>
                      <a:lnTo>
                        <a:pt x="432272" y="143729"/>
                      </a:lnTo>
                      <a:cubicBezTo>
                        <a:pt x="413811" y="125267"/>
                        <a:pt x="391828" y="110327"/>
                        <a:pt x="367418" y="100003"/>
                      </a:cubicBezTo>
                      <a:lnTo>
                        <a:pt x="333091" y="89347"/>
                      </a:lnTo>
                      <a:lnTo>
                        <a:pt x="331622" y="81396"/>
                      </a:lnTo>
                      <a:cubicBezTo>
                        <a:pt x="324414" y="62733"/>
                        <a:pt x="307558" y="49559"/>
                        <a:pt x="288041" y="49559"/>
                      </a:cubicBezTo>
                      <a:close/>
                      <a:moveTo>
                        <a:pt x="288000" y="0"/>
                      </a:moveTo>
                      <a:cubicBezTo>
                        <a:pt x="447058" y="0"/>
                        <a:pt x="576000" y="128942"/>
                        <a:pt x="576000" y="288000"/>
                      </a:cubicBezTo>
                      <a:cubicBezTo>
                        <a:pt x="576000" y="447058"/>
                        <a:pt x="447058" y="576000"/>
                        <a:pt x="288000" y="576000"/>
                      </a:cubicBezTo>
                      <a:cubicBezTo>
                        <a:pt x="128942" y="576000"/>
                        <a:pt x="0" y="447058"/>
                        <a:pt x="0" y="288000"/>
                      </a:cubicBezTo>
                      <a:cubicBezTo>
                        <a:pt x="0" y="128942"/>
                        <a:pt x="128942" y="0"/>
                        <a:pt x="28800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: Shape 36" descr="Network">
                  <a:extLst>
                    <a:ext uri="{FF2B5EF4-FFF2-40B4-BE49-F238E27FC236}">
                      <a16:creationId xmlns:a16="http://schemas.microsoft.com/office/drawing/2014/main" id="{2DC2EDB6-5DE9-4EA4-98E7-D7F07B76CF6B}"/>
                    </a:ext>
                  </a:extLst>
                </p:cNvPr>
                <p:cNvSpPr/>
                <p:nvPr/>
              </p:nvSpPr>
              <p:spPr>
                <a:xfrm>
                  <a:off x="2749438" y="4324364"/>
                  <a:ext cx="576000" cy="576000"/>
                </a:xfrm>
                <a:custGeom>
                  <a:avLst/>
                  <a:gdLst>
                    <a:gd name="connsiteX0" fmla="*/ 296739 w 576000"/>
                    <a:gd name="connsiteY0" fmla="*/ 106689 h 576000"/>
                    <a:gd name="connsiteX1" fmla="*/ 332287 w 576000"/>
                    <a:gd name="connsiteY1" fmla="*/ 145792 h 576000"/>
                    <a:gd name="connsiteX2" fmla="*/ 305626 w 576000"/>
                    <a:gd name="connsiteY2" fmla="*/ 183428 h 576000"/>
                    <a:gd name="connsiteX3" fmla="*/ 305626 w 576000"/>
                    <a:gd name="connsiteY3" fmla="*/ 251369 h 576000"/>
                    <a:gd name="connsiteX4" fmla="*/ 335397 w 576000"/>
                    <a:gd name="connsiteY4" fmla="*/ 274342 h 576000"/>
                    <a:gd name="connsiteX5" fmla="*/ 392719 w 576000"/>
                    <a:gd name="connsiteY5" fmla="*/ 247948 h 576000"/>
                    <a:gd name="connsiteX6" fmla="*/ 414492 w 576000"/>
                    <a:gd name="connsiteY6" fmla="*/ 206401 h 576000"/>
                    <a:gd name="connsiteX7" fmla="*/ 461149 w 576000"/>
                    <a:gd name="connsiteY7" fmla="*/ 227419 h 576000"/>
                    <a:gd name="connsiteX8" fmla="*/ 442041 w 576000"/>
                    <a:gd name="connsiteY8" fmla="*/ 278741 h 576000"/>
                    <a:gd name="connsiteX9" fmla="*/ 400272 w 576000"/>
                    <a:gd name="connsiteY9" fmla="*/ 266033 h 576000"/>
                    <a:gd name="connsiteX10" fmla="*/ 341618 w 576000"/>
                    <a:gd name="connsiteY10" fmla="*/ 292427 h 576000"/>
                    <a:gd name="connsiteX11" fmla="*/ 342063 w 576000"/>
                    <a:gd name="connsiteY11" fmla="*/ 298781 h 576000"/>
                    <a:gd name="connsiteX12" fmla="*/ 333176 w 576000"/>
                    <a:gd name="connsiteY12" fmla="*/ 328108 h 576000"/>
                    <a:gd name="connsiteX13" fmla="*/ 379388 w 576000"/>
                    <a:gd name="connsiteY13" fmla="*/ 379430 h 576000"/>
                    <a:gd name="connsiteX14" fmla="*/ 422490 w 576000"/>
                    <a:gd name="connsiteY14" fmla="*/ 385296 h 576000"/>
                    <a:gd name="connsiteX15" fmla="*/ 422490 w 576000"/>
                    <a:gd name="connsiteY15" fmla="*/ 440528 h 576000"/>
                    <a:gd name="connsiteX16" fmla="*/ 372279 w 576000"/>
                    <a:gd name="connsiteY16" fmla="*/ 440528 h 576000"/>
                    <a:gd name="connsiteX17" fmla="*/ 366946 w 576000"/>
                    <a:gd name="connsiteY17" fmla="*/ 392628 h 576000"/>
                    <a:gd name="connsiteX18" fmla="*/ 319845 w 576000"/>
                    <a:gd name="connsiteY18" fmla="*/ 340817 h 576000"/>
                    <a:gd name="connsiteX19" fmla="*/ 297628 w 576000"/>
                    <a:gd name="connsiteY19" fmla="*/ 347660 h 576000"/>
                    <a:gd name="connsiteX20" fmla="*/ 296739 w 576000"/>
                    <a:gd name="connsiteY20" fmla="*/ 347660 h 576000"/>
                    <a:gd name="connsiteX21" fmla="*/ 295850 w 576000"/>
                    <a:gd name="connsiteY21" fmla="*/ 347660 h 576000"/>
                    <a:gd name="connsiteX22" fmla="*/ 273633 w 576000"/>
                    <a:gd name="connsiteY22" fmla="*/ 340817 h 576000"/>
                    <a:gd name="connsiteX23" fmla="*/ 226532 w 576000"/>
                    <a:gd name="connsiteY23" fmla="*/ 392628 h 576000"/>
                    <a:gd name="connsiteX24" fmla="*/ 221200 w 576000"/>
                    <a:gd name="connsiteY24" fmla="*/ 440039 h 576000"/>
                    <a:gd name="connsiteX25" fmla="*/ 170988 w 576000"/>
                    <a:gd name="connsiteY25" fmla="*/ 440039 h 576000"/>
                    <a:gd name="connsiteX26" fmla="*/ 170988 w 576000"/>
                    <a:gd name="connsiteY26" fmla="*/ 384807 h 576000"/>
                    <a:gd name="connsiteX27" fmla="*/ 214090 w 576000"/>
                    <a:gd name="connsiteY27" fmla="*/ 378942 h 576000"/>
                    <a:gd name="connsiteX28" fmla="*/ 260302 w 576000"/>
                    <a:gd name="connsiteY28" fmla="*/ 327619 h 576000"/>
                    <a:gd name="connsiteX29" fmla="*/ 251415 w 576000"/>
                    <a:gd name="connsiteY29" fmla="*/ 298292 h 576000"/>
                    <a:gd name="connsiteX30" fmla="*/ 251860 w 576000"/>
                    <a:gd name="connsiteY30" fmla="*/ 291938 h 576000"/>
                    <a:gd name="connsiteX31" fmla="*/ 193205 w 576000"/>
                    <a:gd name="connsiteY31" fmla="*/ 265544 h 576000"/>
                    <a:gd name="connsiteX32" fmla="*/ 151437 w 576000"/>
                    <a:gd name="connsiteY32" fmla="*/ 278252 h 576000"/>
                    <a:gd name="connsiteX33" fmla="*/ 132330 w 576000"/>
                    <a:gd name="connsiteY33" fmla="*/ 226930 h 576000"/>
                    <a:gd name="connsiteX34" fmla="*/ 178986 w 576000"/>
                    <a:gd name="connsiteY34" fmla="*/ 205912 h 576000"/>
                    <a:gd name="connsiteX35" fmla="*/ 200760 w 576000"/>
                    <a:gd name="connsiteY35" fmla="*/ 247459 h 576000"/>
                    <a:gd name="connsiteX36" fmla="*/ 258081 w 576000"/>
                    <a:gd name="connsiteY36" fmla="*/ 273853 h 576000"/>
                    <a:gd name="connsiteX37" fmla="*/ 287852 w 576000"/>
                    <a:gd name="connsiteY37" fmla="*/ 250881 h 576000"/>
                    <a:gd name="connsiteX38" fmla="*/ 287852 w 576000"/>
                    <a:gd name="connsiteY38" fmla="*/ 183428 h 576000"/>
                    <a:gd name="connsiteX39" fmla="*/ 261191 w 576000"/>
                    <a:gd name="connsiteY39" fmla="*/ 145792 h 576000"/>
                    <a:gd name="connsiteX40" fmla="*/ 296739 w 576000"/>
                    <a:gd name="connsiteY40" fmla="*/ 106689 h 576000"/>
                    <a:gd name="connsiteX41" fmla="*/ 288041 w 576000"/>
                    <a:gd name="connsiteY41" fmla="*/ 49559 h 576000"/>
                    <a:gd name="connsiteX42" fmla="*/ 244460 w 576000"/>
                    <a:gd name="connsiteY42" fmla="*/ 81396 h 576000"/>
                    <a:gd name="connsiteX43" fmla="*/ 242996 w 576000"/>
                    <a:gd name="connsiteY43" fmla="*/ 89320 h 576000"/>
                    <a:gd name="connsiteX44" fmla="*/ 208582 w 576000"/>
                    <a:gd name="connsiteY44" fmla="*/ 100003 h 576000"/>
                    <a:gd name="connsiteX45" fmla="*/ 143729 w 576000"/>
                    <a:gd name="connsiteY45" fmla="*/ 143729 h 576000"/>
                    <a:gd name="connsiteX46" fmla="*/ 119864 w 576000"/>
                    <a:gd name="connsiteY46" fmla="*/ 179124 h 576000"/>
                    <a:gd name="connsiteX47" fmla="*/ 112792 w 576000"/>
                    <a:gd name="connsiteY47" fmla="*/ 177579 h 576000"/>
                    <a:gd name="connsiteX48" fmla="*/ 69211 w 576000"/>
                    <a:gd name="connsiteY48" fmla="*/ 209599 h 576000"/>
                    <a:gd name="connsiteX49" fmla="*/ 69063 w 576000"/>
                    <a:gd name="connsiteY49" fmla="*/ 249610 h 576000"/>
                    <a:gd name="connsiteX50" fmla="*/ 85955 w 576000"/>
                    <a:gd name="connsiteY50" fmla="*/ 268298 h 576000"/>
                    <a:gd name="connsiteX51" fmla="*/ 83969 w 576000"/>
                    <a:gd name="connsiteY51" fmla="*/ 288000 h 576000"/>
                    <a:gd name="connsiteX52" fmla="*/ 100003 w 576000"/>
                    <a:gd name="connsiteY52" fmla="*/ 367418 h 576000"/>
                    <a:gd name="connsiteX53" fmla="*/ 131425 w 576000"/>
                    <a:gd name="connsiteY53" fmla="*/ 414023 h 576000"/>
                    <a:gd name="connsiteX54" fmla="*/ 120666 w 576000"/>
                    <a:gd name="connsiteY54" fmla="*/ 419734 h 576000"/>
                    <a:gd name="connsiteX55" fmla="*/ 120666 w 576000"/>
                    <a:gd name="connsiteY55" fmla="*/ 493248 h 576000"/>
                    <a:gd name="connsiteX56" fmla="*/ 187498 w 576000"/>
                    <a:gd name="connsiteY56" fmla="*/ 493248 h 576000"/>
                    <a:gd name="connsiteX57" fmla="*/ 198151 w 576000"/>
                    <a:gd name="connsiteY57" fmla="*/ 468965 h 576000"/>
                    <a:gd name="connsiteX58" fmla="*/ 208582 w 576000"/>
                    <a:gd name="connsiteY58" fmla="*/ 475997 h 576000"/>
                    <a:gd name="connsiteX59" fmla="*/ 288000 w 576000"/>
                    <a:gd name="connsiteY59" fmla="*/ 492031 h 576000"/>
                    <a:gd name="connsiteX60" fmla="*/ 367418 w 576000"/>
                    <a:gd name="connsiteY60" fmla="*/ 475997 h 576000"/>
                    <a:gd name="connsiteX61" fmla="*/ 377847 w 576000"/>
                    <a:gd name="connsiteY61" fmla="*/ 468966 h 576000"/>
                    <a:gd name="connsiteX62" fmla="*/ 388584 w 576000"/>
                    <a:gd name="connsiteY62" fmla="*/ 493899 h 576000"/>
                    <a:gd name="connsiteX63" fmla="*/ 455415 w 576000"/>
                    <a:gd name="connsiteY63" fmla="*/ 493899 h 576000"/>
                    <a:gd name="connsiteX64" fmla="*/ 455415 w 576000"/>
                    <a:gd name="connsiteY64" fmla="*/ 420384 h 576000"/>
                    <a:gd name="connsiteX65" fmla="*/ 444274 w 576000"/>
                    <a:gd name="connsiteY65" fmla="*/ 414470 h 576000"/>
                    <a:gd name="connsiteX66" fmla="*/ 475997 w 576000"/>
                    <a:gd name="connsiteY66" fmla="*/ 367418 h 576000"/>
                    <a:gd name="connsiteX67" fmla="*/ 492031 w 576000"/>
                    <a:gd name="connsiteY67" fmla="*/ 288000 h 576000"/>
                    <a:gd name="connsiteX68" fmla="*/ 490097 w 576000"/>
                    <a:gd name="connsiteY68" fmla="*/ 268813 h 576000"/>
                    <a:gd name="connsiteX69" fmla="*/ 506796 w 576000"/>
                    <a:gd name="connsiteY69" fmla="*/ 250016 h 576000"/>
                    <a:gd name="connsiteX70" fmla="*/ 506870 w 576000"/>
                    <a:gd name="connsiteY70" fmla="*/ 210250 h 576000"/>
                    <a:gd name="connsiteX71" fmla="*/ 463289 w 576000"/>
                    <a:gd name="connsiteY71" fmla="*/ 178230 h 576000"/>
                    <a:gd name="connsiteX72" fmla="*/ 456529 w 576000"/>
                    <a:gd name="connsiteY72" fmla="*/ 179707 h 576000"/>
                    <a:gd name="connsiteX73" fmla="*/ 432272 w 576000"/>
                    <a:gd name="connsiteY73" fmla="*/ 143729 h 576000"/>
                    <a:gd name="connsiteX74" fmla="*/ 367418 w 576000"/>
                    <a:gd name="connsiteY74" fmla="*/ 100003 h 576000"/>
                    <a:gd name="connsiteX75" fmla="*/ 333091 w 576000"/>
                    <a:gd name="connsiteY75" fmla="*/ 89347 h 576000"/>
                    <a:gd name="connsiteX76" fmla="*/ 331622 w 576000"/>
                    <a:gd name="connsiteY76" fmla="*/ 81396 h 576000"/>
                    <a:gd name="connsiteX77" fmla="*/ 288041 w 576000"/>
                    <a:gd name="connsiteY77" fmla="*/ 49559 h 576000"/>
                    <a:gd name="connsiteX78" fmla="*/ 288000 w 576000"/>
                    <a:gd name="connsiteY78" fmla="*/ 0 h 576000"/>
                    <a:gd name="connsiteX79" fmla="*/ 576000 w 576000"/>
                    <a:gd name="connsiteY79" fmla="*/ 288000 h 576000"/>
                    <a:gd name="connsiteX80" fmla="*/ 288000 w 576000"/>
                    <a:gd name="connsiteY80" fmla="*/ 576000 h 576000"/>
                    <a:gd name="connsiteX81" fmla="*/ 0 w 576000"/>
                    <a:gd name="connsiteY81" fmla="*/ 288000 h 576000"/>
                    <a:gd name="connsiteX82" fmla="*/ 288000 w 576000"/>
                    <a:gd name="connsiteY82" fmla="*/ 0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76000" h="576000">
                      <a:moveTo>
                        <a:pt x="296739" y="106689"/>
                      </a:moveTo>
                      <a:cubicBezTo>
                        <a:pt x="316291" y="106689"/>
                        <a:pt x="332287" y="124285"/>
                        <a:pt x="332287" y="145792"/>
                      </a:cubicBezTo>
                      <a:cubicBezTo>
                        <a:pt x="332287" y="163877"/>
                        <a:pt x="320734" y="179029"/>
                        <a:pt x="305626" y="183428"/>
                      </a:cubicBezTo>
                      <a:lnTo>
                        <a:pt x="305626" y="251369"/>
                      </a:lnTo>
                      <a:cubicBezTo>
                        <a:pt x="318068" y="253813"/>
                        <a:pt x="329176" y="262611"/>
                        <a:pt x="335397" y="274342"/>
                      </a:cubicBezTo>
                      <a:lnTo>
                        <a:pt x="392719" y="247948"/>
                      </a:lnTo>
                      <a:cubicBezTo>
                        <a:pt x="390497" y="230840"/>
                        <a:pt x="399384" y="213244"/>
                        <a:pt x="414492" y="206401"/>
                      </a:cubicBezTo>
                      <a:cubicBezTo>
                        <a:pt x="432710" y="198092"/>
                        <a:pt x="453594" y="207378"/>
                        <a:pt x="461149" y="227419"/>
                      </a:cubicBezTo>
                      <a:cubicBezTo>
                        <a:pt x="468702" y="247459"/>
                        <a:pt x="459815" y="269943"/>
                        <a:pt x="442041" y="278741"/>
                      </a:cubicBezTo>
                      <a:cubicBezTo>
                        <a:pt x="426933" y="285584"/>
                        <a:pt x="409604" y="279718"/>
                        <a:pt x="400272" y="266033"/>
                      </a:cubicBezTo>
                      <a:lnTo>
                        <a:pt x="341618" y="292427"/>
                      </a:lnTo>
                      <a:cubicBezTo>
                        <a:pt x="342063" y="294382"/>
                        <a:pt x="342063" y="296826"/>
                        <a:pt x="342063" y="298781"/>
                      </a:cubicBezTo>
                      <a:cubicBezTo>
                        <a:pt x="342063" y="310023"/>
                        <a:pt x="338952" y="319799"/>
                        <a:pt x="333176" y="328108"/>
                      </a:cubicBezTo>
                      <a:lnTo>
                        <a:pt x="379388" y="379430"/>
                      </a:lnTo>
                      <a:cubicBezTo>
                        <a:pt x="393163" y="370632"/>
                        <a:pt x="410937" y="372587"/>
                        <a:pt x="422490" y="385296"/>
                      </a:cubicBezTo>
                      <a:cubicBezTo>
                        <a:pt x="436265" y="400448"/>
                        <a:pt x="436265" y="425376"/>
                        <a:pt x="422490" y="440528"/>
                      </a:cubicBezTo>
                      <a:cubicBezTo>
                        <a:pt x="408715" y="455680"/>
                        <a:pt x="386053" y="455680"/>
                        <a:pt x="372279" y="440528"/>
                      </a:cubicBezTo>
                      <a:cubicBezTo>
                        <a:pt x="360726" y="427331"/>
                        <a:pt x="358948" y="407780"/>
                        <a:pt x="366946" y="392628"/>
                      </a:cubicBezTo>
                      <a:lnTo>
                        <a:pt x="319845" y="340817"/>
                      </a:lnTo>
                      <a:cubicBezTo>
                        <a:pt x="313180" y="345215"/>
                        <a:pt x="305626" y="347660"/>
                        <a:pt x="297628" y="347660"/>
                      </a:cubicBezTo>
                      <a:cubicBezTo>
                        <a:pt x="297183" y="347660"/>
                        <a:pt x="297183" y="347660"/>
                        <a:pt x="296739" y="347660"/>
                      </a:cubicBezTo>
                      <a:cubicBezTo>
                        <a:pt x="296295" y="347660"/>
                        <a:pt x="296295" y="347660"/>
                        <a:pt x="295850" y="347660"/>
                      </a:cubicBezTo>
                      <a:cubicBezTo>
                        <a:pt x="287852" y="347660"/>
                        <a:pt x="280298" y="345215"/>
                        <a:pt x="273633" y="340817"/>
                      </a:cubicBezTo>
                      <a:lnTo>
                        <a:pt x="226532" y="392628"/>
                      </a:lnTo>
                      <a:cubicBezTo>
                        <a:pt x="234530" y="407780"/>
                        <a:pt x="232753" y="427331"/>
                        <a:pt x="221200" y="440039"/>
                      </a:cubicBezTo>
                      <a:cubicBezTo>
                        <a:pt x="207425" y="455192"/>
                        <a:pt x="184763" y="455192"/>
                        <a:pt x="170988" y="440039"/>
                      </a:cubicBezTo>
                      <a:cubicBezTo>
                        <a:pt x="157213" y="424887"/>
                        <a:pt x="157213" y="399959"/>
                        <a:pt x="170988" y="384807"/>
                      </a:cubicBezTo>
                      <a:cubicBezTo>
                        <a:pt x="182541" y="372099"/>
                        <a:pt x="200315" y="370144"/>
                        <a:pt x="214090" y="378942"/>
                      </a:cubicBezTo>
                      <a:lnTo>
                        <a:pt x="260302" y="327619"/>
                      </a:lnTo>
                      <a:cubicBezTo>
                        <a:pt x="254526" y="319310"/>
                        <a:pt x="251415" y="309045"/>
                        <a:pt x="251415" y="298292"/>
                      </a:cubicBezTo>
                      <a:cubicBezTo>
                        <a:pt x="251415" y="296337"/>
                        <a:pt x="251415" y="293893"/>
                        <a:pt x="251860" y="291938"/>
                      </a:cubicBezTo>
                      <a:lnTo>
                        <a:pt x="193205" y="265544"/>
                      </a:lnTo>
                      <a:cubicBezTo>
                        <a:pt x="183874" y="279718"/>
                        <a:pt x="166544" y="285095"/>
                        <a:pt x="151437" y="278252"/>
                      </a:cubicBezTo>
                      <a:cubicBezTo>
                        <a:pt x="133218" y="269943"/>
                        <a:pt x="124775" y="246970"/>
                        <a:pt x="132330" y="226930"/>
                      </a:cubicBezTo>
                      <a:cubicBezTo>
                        <a:pt x="139883" y="206890"/>
                        <a:pt x="160768" y="197603"/>
                        <a:pt x="178986" y="205912"/>
                      </a:cubicBezTo>
                      <a:cubicBezTo>
                        <a:pt x="194539" y="212755"/>
                        <a:pt x="202981" y="230352"/>
                        <a:pt x="200760" y="247459"/>
                      </a:cubicBezTo>
                      <a:lnTo>
                        <a:pt x="258081" y="273853"/>
                      </a:lnTo>
                      <a:cubicBezTo>
                        <a:pt x="264301" y="262122"/>
                        <a:pt x="274966" y="253324"/>
                        <a:pt x="287852" y="250881"/>
                      </a:cubicBezTo>
                      <a:lnTo>
                        <a:pt x="287852" y="183428"/>
                      </a:lnTo>
                      <a:cubicBezTo>
                        <a:pt x="272744" y="179029"/>
                        <a:pt x="261191" y="163877"/>
                        <a:pt x="261191" y="145792"/>
                      </a:cubicBezTo>
                      <a:cubicBezTo>
                        <a:pt x="261191" y="124285"/>
                        <a:pt x="277188" y="106689"/>
                        <a:pt x="296739" y="106689"/>
                      </a:cubicBezTo>
                      <a:close/>
                      <a:moveTo>
                        <a:pt x="288041" y="49559"/>
                      </a:moveTo>
                      <a:cubicBezTo>
                        <a:pt x="268524" y="49559"/>
                        <a:pt x="251668" y="62733"/>
                        <a:pt x="244460" y="81396"/>
                      </a:cubicBezTo>
                      <a:lnTo>
                        <a:pt x="242996" y="89320"/>
                      </a:lnTo>
                      <a:lnTo>
                        <a:pt x="208582" y="100003"/>
                      </a:lnTo>
                      <a:cubicBezTo>
                        <a:pt x="184172" y="110327"/>
                        <a:pt x="162190" y="125267"/>
                        <a:pt x="143729" y="143729"/>
                      </a:cubicBezTo>
                      <a:lnTo>
                        <a:pt x="119864" y="179124"/>
                      </a:lnTo>
                      <a:lnTo>
                        <a:pt x="112792" y="177579"/>
                      </a:lnTo>
                      <a:cubicBezTo>
                        <a:pt x="94273" y="177640"/>
                        <a:pt x="76752" y="189595"/>
                        <a:pt x="69211" y="209599"/>
                      </a:cubicBezTo>
                      <a:cubicBezTo>
                        <a:pt x="64184" y="222936"/>
                        <a:pt x="64480" y="237249"/>
                        <a:pt x="69063" y="249610"/>
                      </a:cubicBezTo>
                      <a:lnTo>
                        <a:pt x="85955" y="268298"/>
                      </a:lnTo>
                      <a:lnTo>
                        <a:pt x="83969" y="288000"/>
                      </a:lnTo>
                      <a:cubicBezTo>
                        <a:pt x="83969" y="316171"/>
                        <a:pt x="89678" y="343008"/>
                        <a:pt x="100003" y="367418"/>
                      </a:cubicBezTo>
                      <a:lnTo>
                        <a:pt x="131425" y="414023"/>
                      </a:lnTo>
                      <a:lnTo>
                        <a:pt x="120666" y="419734"/>
                      </a:lnTo>
                      <a:cubicBezTo>
                        <a:pt x="102332" y="439901"/>
                        <a:pt x="102332" y="473081"/>
                        <a:pt x="120666" y="493248"/>
                      </a:cubicBezTo>
                      <a:cubicBezTo>
                        <a:pt x="139000" y="513416"/>
                        <a:pt x="169163" y="513416"/>
                        <a:pt x="187498" y="493248"/>
                      </a:cubicBezTo>
                      <a:lnTo>
                        <a:pt x="198151" y="468965"/>
                      </a:lnTo>
                      <a:lnTo>
                        <a:pt x="208582" y="475997"/>
                      </a:lnTo>
                      <a:cubicBezTo>
                        <a:pt x="232992" y="486322"/>
                        <a:pt x="259829" y="492031"/>
                        <a:pt x="288000" y="492031"/>
                      </a:cubicBezTo>
                      <a:cubicBezTo>
                        <a:pt x="316171" y="492031"/>
                        <a:pt x="343008" y="486322"/>
                        <a:pt x="367418" y="475997"/>
                      </a:cubicBezTo>
                      <a:lnTo>
                        <a:pt x="377847" y="468966"/>
                      </a:lnTo>
                      <a:lnTo>
                        <a:pt x="388584" y="493899"/>
                      </a:lnTo>
                      <a:cubicBezTo>
                        <a:pt x="406918" y="514066"/>
                        <a:pt x="437081" y="514066"/>
                        <a:pt x="455415" y="493899"/>
                      </a:cubicBezTo>
                      <a:cubicBezTo>
                        <a:pt x="473750" y="473731"/>
                        <a:pt x="473750" y="440552"/>
                        <a:pt x="455415" y="420384"/>
                      </a:cubicBezTo>
                      <a:lnTo>
                        <a:pt x="444274" y="414470"/>
                      </a:lnTo>
                      <a:lnTo>
                        <a:pt x="475997" y="367418"/>
                      </a:lnTo>
                      <a:cubicBezTo>
                        <a:pt x="486322" y="343008"/>
                        <a:pt x="492031" y="316171"/>
                        <a:pt x="492031" y="288000"/>
                      </a:cubicBezTo>
                      <a:lnTo>
                        <a:pt x="490097" y="268813"/>
                      </a:lnTo>
                      <a:lnTo>
                        <a:pt x="506796" y="250016"/>
                      </a:lnTo>
                      <a:cubicBezTo>
                        <a:pt x="511454" y="237737"/>
                        <a:pt x="511897" y="223587"/>
                        <a:pt x="506870" y="210250"/>
                      </a:cubicBezTo>
                      <a:cubicBezTo>
                        <a:pt x="499329" y="190245"/>
                        <a:pt x="481808" y="178291"/>
                        <a:pt x="463289" y="178230"/>
                      </a:cubicBezTo>
                      <a:lnTo>
                        <a:pt x="456529" y="179707"/>
                      </a:lnTo>
                      <a:lnTo>
                        <a:pt x="432272" y="143729"/>
                      </a:lnTo>
                      <a:cubicBezTo>
                        <a:pt x="413811" y="125267"/>
                        <a:pt x="391828" y="110327"/>
                        <a:pt x="367418" y="100003"/>
                      </a:cubicBezTo>
                      <a:lnTo>
                        <a:pt x="333091" y="89347"/>
                      </a:lnTo>
                      <a:lnTo>
                        <a:pt x="331622" y="81396"/>
                      </a:lnTo>
                      <a:cubicBezTo>
                        <a:pt x="324414" y="62733"/>
                        <a:pt x="307558" y="49559"/>
                        <a:pt x="288041" y="49559"/>
                      </a:cubicBezTo>
                      <a:close/>
                      <a:moveTo>
                        <a:pt x="288000" y="0"/>
                      </a:moveTo>
                      <a:cubicBezTo>
                        <a:pt x="447058" y="0"/>
                        <a:pt x="576000" y="128942"/>
                        <a:pt x="576000" y="288000"/>
                      </a:cubicBezTo>
                      <a:cubicBezTo>
                        <a:pt x="576000" y="447058"/>
                        <a:pt x="447058" y="576000"/>
                        <a:pt x="288000" y="576000"/>
                      </a:cubicBezTo>
                      <a:cubicBezTo>
                        <a:pt x="128942" y="576000"/>
                        <a:pt x="0" y="447058"/>
                        <a:pt x="0" y="288000"/>
                      </a:cubicBezTo>
                      <a:cubicBezTo>
                        <a:pt x="0" y="128942"/>
                        <a:pt x="128942" y="0"/>
                        <a:pt x="28800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: Shape 37" descr="Network">
                  <a:extLst>
                    <a:ext uri="{FF2B5EF4-FFF2-40B4-BE49-F238E27FC236}">
                      <a16:creationId xmlns:a16="http://schemas.microsoft.com/office/drawing/2014/main" id="{8E989A34-D02B-46EC-BA2D-C27E54E6031F}"/>
                    </a:ext>
                  </a:extLst>
                </p:cNvPr>
                <p:cNvSpPr/>
                <p:nvPr/>
              </p:nvSpPr>
              <p:spPr>
                <a:xfrm>
                  <a:off x="2766583" y="5455011"/>
                  <a:ext cx="576000" cy="576000"/>
                </a:xfrm>
                <a:custGeom>
                  <a:avLst/>
                  <a:gdLst>
                    <a:gd name="connsiteX0" fmla="*/ 296739 w 576000"/>
                    <a:gd name="connsiteY0" fmla="*/ 106689 h 576000"/>
                    <a:gd name="connsiteX1" fmla="*/ 332287 w 576000"/>
                    <a:gd name="connsiteY1" fmla="*/ 145792 h 576000"/>
                    <a:gd name="connsiteX2" fmla="*/ 305626 w 576000"/>
                    <a:gd name="connsiteY2" fmla="*/ 183428 h 576000"/>
                    <a:gd name="connsiteX3" fmla="*/ 305626 w 576000"/>
                    <a:gd name="connsiteY3" fmla="*/ 251369 h 576000"/>
                    <a:gd name="connsiteX4" fmla="*/ 335397 w 576000"/>
                    <a:gd name="connsiteY4" fmla="*/ 274342 h 576000"/>
                    <a:gd name="connsiteX5" fmla="*/ 392719 w 576000"/>
                    <a:gd name="connsiteY5" fmla="*/ 247948 h 576000"/>
                    <a:gd name="connsiteX6" fmla="*/ 414492 w 576000"/>
                    <a:gd name="connsiteY6" fmla="*/ 206401 h 576000"/>
                    <a:gd name="connsiteX7" fmla="*/ 461149 w 576000"/>
                    <a:gd name="connsiteY7" fmla="*/ 227419 h 576000"/>
                    <a:gd name="connsiteX8" fmla="*/ 442041 w 576000"/>
                    <a:gd name="connsiteY8" fmla="*/ 278741 h 576000"/>
                    <a:gd name="connsiteX9" fmla="*/ 400272 w 576000"/>
                    <a:gd name="connsiteY9" fmla="*/ 266033 h 576000"/>
                    <a:gd name="connsiteX10" fmla="*/ 341618 w 576000"/>
                    <a:gd name="connsiteY10" fmla="*/ 292427 h 576000"/>
                    <a:gd name="connsiteX11" fmla="*/ 342063 w 576000"/>
                    <a:gd name="connsiteY11" fmla="*/ 298781 h 576000"/>
                    <a:gd name="connsiteX12" fmla="*/ 333176 w 576000"/>
                    <a:gd name="connsiteY12" fmla="*/ 328108 h 576000"/>
                    <a:gd name="connsiteX13" fmla="*/ 379388 w 576000"/>
                    <a:gd name="connsiteY13" fmla="*/ 379430 h 576000"/>
                    <a:gd name="connsiteX14" fmla="*/ 422490 w 576000"/>
                    <a:gd name="connsiteY14" fmla="*/ 385296 h 576000"/>
                    <a:gd name="connsiteX15" fmla="*/ 422490 w 576000"/>
                    <a:gd name="connsiteY15" fmla="*/ 440528 h 576000"/>
                    <a:gd name="connsiteX16" fmla="*/ 372279 w 576000"/>
                    <a:gd name="connsiteY16" fmla="*/ 440528 h 576000"/>
                    <a:gd name="connsiteX17" fmla="*/ 366946 w 576000"/>
                    <a:gd name="connsiteY17" fmla="*/ 392628 h 576000"/>
                    <a:gd name="connsiteX18" fmla="*/ 319845 w 576000"/>
                    <a:gd name="connsiteY18" fmla="*/ 340817 h 576000"/>
                    <a:gd name="connsiteX19" fmla="*/ 297628 w 576000"/>
                    <a:gd name="connsiteY19" fmla="*/ 347660 h 576000"/>
                    <a:gd name="connsiteX20" fmla="*/ 296739 w 576000"/>
                    <a:gd name="connsiteY20" fmla="*/ 347660 h 576000"/>
                    <a:gd name="connsiteX21" fmla="*/ 295850 w 576000"/>
                    <a:gd name="connsiteY21" fmla="*/ 347660 h 576000"/>
                    <a:gd name="connsiteX22" fmla="*/ 273633 w 576000"/>
                    <a:gd name="connsiteY22" fmla="*/ 340817 h 576000"/>
                    <a:gd name="connsiteX23" fmla="*/ 226532 w 576000"/>
                    <a:gd name="connsiteY23" fmla="*/ 392628 h 576000"/>
                    <a:gd name="connsiteX24" fmla="*/ 221200 w 576000"/>
                    <a:gd name="connsiteY24" fmla="*/ 440039 h 576000"/>
                    <a:gd name="connsiteX25" fmla="*/ 170988 w 576000"/>
                    <a:gd name="connsiteY25" fmla="*/ 440039 h 576000"/>
                    <a:gd name="connsiteX26" fmla="*/ 170988 w 576000"/>
                    <a:gd name="connsiteY26" fmla="*/ 384807 h 576000"/>
                    <a:gd name="connsiteX27" fmla="*/ 214090 w 576000"/>
                    <a:gd name="connsiteY27" fmla="*/ 378942 h 576000"/>
                    <a:gd name="connsiteX28" fmla="*/ 260302 w 576000"/>
                    <a:gd name="connsiteY28" fmla="*/ 327619 h 576000"/>
                    <a:gd name="connsiteX29" fmla="*/ 251415 w 576000"/>
                    <a:gd name="connsiteY29" fmla="*/ 298292 h 576000"/>
                    <a:gd name="connsiteX30" fmla="*/ 251860 w 576000"/>
                    <a:gd name="connsiteY30" fmla="*/ 291938 h 576000"/>
                    <a:gd name="connsiteX31" fmla="*/ 193205 w 576000"/>
                    <a:gd name="connsiteY31" fmla="*/ 265544 h 576000"/>
                    <a:gd name="connsiteX32" fmla="*/ 151437 w 576000"/>
                    <a:gd name="connsiteY32" fmla="*/ 278252 h 576000"/>
                    <a:gd name="connsiteX33" fmla="*/ 132330 w 576000"/>
                    <a:gd name="connsiteY33" fmla="*/ 226930 h 576000"/>
                    <a:gd name="connsiteX34" fmla="*/ 178986 w 576000"/>
                    <a:gd name="connsiteY34" fmla="*/ 205912 h 576000"/>
                    <a:gd name="connsiteX35" fmla="*/ 200760 w 576000"/>
                    <a:gd name="connsiteY35" fmla="*/ 247459 h 576000"/>
                    <a:gd name="connsiteX36" fmla="*/ 258081 w 576000"/>
                    <a:gd name="connsiteY36" fmla="*/ 273853 h 576000"/>
                    <a:gd name="connsiteX37" fmla="*/ 287852 w 576000"/>
                    <a:gd name="connsiteY37" fmla="*/ 250881 h 576000"/>
                    <a:gd name="connsiteX38" fmla="*/ 287852 w 576000"/>
                    <a:gd name="connsiteY38" fmla="*/ 183428 h 576000"/>
                    <a:gd name="connsiteX39" fmla="*/ 261191 w 576000"/>
                    <a:gd name="connsiteY39" fmla="*/ 145792 h 576000"/>
                    <a:gd name="connsiteX40" fmla="*/ 296739 w 576000"/>
                    <a:gd name="connsiteY40" fmla="*/ 106689 h 576000"/>
                    <a:gd name="connsiteX41" fmla="*/ 288041 w 576000"/>
                    <a:gd name="connsiteY41" fmla="*/ 49559 h 576000"/>
                    <a:gd name="connsiteX42" fmla="*/ 244460 w 576000"/>
                    <a:gd name="connsiteY42" fmla="*/ 81396 h 576000"/>
                    <a:gd name="connsiteX43" fmla="*/ 242996 w 576000"/>
                    <a:gd name="connsiteY43" fmla="*/ 89320 h 576000"/>
                    <a:gd name="connsiteX44" fmla="*/ 208582 w 576000"/>
                    <a:gd name="connsiteY44" fmla="*/ 100003 h 576000"/>
                    <a:gd name="connsiteX45" fmla="*/ 143729 w 576000"/>
                    <a:gd name="connsiteY45" fmla="*/ 143729 h 576000"/>
                    <a:gd name="connsiteX46" fmla="*/ 119864 w 576000"/>
                    <a:gd name="connsiteY46" fmla="*/ 179124 h 576000"/>
                    <a:gd name="connsiteX47" fmla="*/ 112792 w 576000"/>
                    <a:gd name="connsiteY47" fmla="*/ 177579 h 576000"/>
                    <a:gd name="connsiteX48" fmla="*/ 69211 w 576000"/>
                    <a:gd name="connsiteY48" fmla="*/ 209599 h 576000"/>
                    <a:gd name="connsiteX49" fmla="*/ 69063 w 576000"/>
                    <a:gd name="connsiteY49" fmla="*/ 249610 h 576000"/>
                    <a:gd name="connsiteX50" fmla="*/ 85955 w 576000"/>
                    <a:gd name="connsiteY50" fmla="*/ 268298 h 576000"/>
                    <a:gd name="connsiteX51" fmla="*/ 83969 w 576000"/>
                    <a:gd name="connsiteY51" fmla="*/ 288000 h 576000"/>
                    <a:gd name="connsiteX52" fmla="*/ 100003 w 576000"/>
                    <a:gd name="connsiteY52" fmla="*/ 367418 h 576000"/>
                    <a:gd name="connsiteX53" fmla="*/ 131425 w 576000"/>
                    <a:gd name="connsiteY53" fmla="*/ 414023 h 576000"/>
                    <a:gd name="connsiteX54" fmla="*/ 120666 w 576000"/>
                    <a:gd name="connsiteY54" fmla="*/ 419734 h 576000"/>
                    <a:gd name="connsiteX55" fmla="*/ 120666 w 576000"/>
                    <a:gd name="connsiteY55" fmla="*/ 493248 h 576000"/>
                    <a:gd name="connsiteX56" fmla="*/ 187498 w 576000"/>
                    <a:gd name="connsiteY56" fmla="*/ 493248 h 576000"/>
                    <a:gd name="connsiteX57" fmla="*/ 198151 w 576000"/>
                    <a:gd name="connsiteY57" fmla="*/ 468965 h 576000"/>
                    <a:gd name="connsiteX58" fmla="*/ 208582 w 576000"/>
                    <a:gd name="connsiteY58" fmla="*/ 475997 h 576000"/>
                    <a:gd name="connsiteX59" fmla="*/ 288000 w 576000"/>
                    <a:gd name="connsiteY59" fmla="*/ 492031 h 576000"/>
                    <a:gd name="connsiteX60" fmla="*/ 367418 w 576000"/>
                    <a:gd name="connsiteY60" fmla="*/ 475997 h 576000"/>
                    <a:gd name="connsiteX61" fmla="*/ 377847 w 576000"/>
                    <a:gd name="connsiteY61" fmla="*/ 468966 h 576000"/>
                    <a:gd name="connsiteX62" fmla="*/ 388584 w 576000"/>
                    <a:gd name="connsiteY62" fmla="*/ 493899 h 576000"/>
                    <a:gd name="connsiteX63" fmla="*/ 455415 w 576000"/>
                    <a:gd name="connsiteY63" fmla="*/ 493899 h 576000"/>
                    <a:gd name="connsiteX64" fmla="*/ 455415 w 576000"/>
                    <a:gd name="connsiteY64" fmla="*/ 420384 h 576000"/>
                    <a:gd name="connsiteX65" fmla="*/ 444274 w 576000"/>
                    <a:gd name="connsiteY65" fmla="*/ 414470 h 576000"/>
                    <a:gd name="connsiteX66" fmla="*/ 475997 w 576000"/>
                    <a:gd name="connsiteY66" fmla="*/ 367418 h 576000"/>
                    <a:gd name="connsiteX67" fmla="*/ 492031 w 576000"/>
                    <a:gd name="connsiteY67" fmla="*/ 288000 h 576000"/>
                    <a:gd name="connsiteX68" fmla="*/ 490097 w 576000"/>
                    <a:gd name="connsiteY68" fmla="*/ 268813 h 576000"/>
                    <a:gd name="connsiteX69" fmla="*/ 506796 w 576000"/>
                    <a:gd name="connsiteY69" fmla="*/ 250016 h 576000"/>
                    <a:gd name="connsiteX70" fmla="*/ 506870 w 576000"/>
                    <a:gd name="connsiteY70" fmla="*/ 210250 h 576000"/>
                    <a:gd name="connsiteX71" fmla="*/ 463289 w 576000"/>
                    <a:gd name="connsiteY71" fmla="*/ 178230 h 576000"/>
                    <a:gd name="connsiteX72" fmla="*/ 456529 w 576000"/>
                    <a:gd name="connsiteY72" fmla="*/ 179707 h 576000"/>
                    <a:gd name="connsiteX73" fmla="*/ 432272 w 576000"/>
                    <a:gd name="connsiteY73" fmla="*/ 143729 h 576000"/>
                    <a:gd name="connsiteX74" fmla="*/ 367418 w 576000"/>
                    <a:gd name="connsiteY74" fmla="*/ 100003 h 576000"/>
                    <a:gd name="connsiteX75" fmla="*/ 333091 w 576000"/>
                    <a:gd name="connsiteY75" fmla="*/ 89347 h 576000"/>
                    <a:gd name="connsiteX76" fmla="*/ 331622 w 576000"/>
                    <a:gd name="connsiteY76" fmla="*/ 81396 h 576000"/>
                    <a:gd name="connsiteX77" fmla="*/ 288041 w 576000"/>
                    <a:gd name="connsiteY77" fmla="*/ 49559 h 576000"/>
                    <a:gd name="connsiteX78" fmla="*/ 288000 w 576000"/>
                    <a:gd name="connsiteY78" fmla="*/ 0 h 576000"/>
                    <a:gd name="connsiteX79" fmla="*/ 576000 w 576000"/>
                    <a:gd name="connsiteY79" fmla="*/ 288000 h 576000"/>
                    <a:gd name="connsiteX80" fmla="*/ 288000 w 576000"/>
                    <a:gd name="connsiteY80" fmla="*/ 576000 h 576000"/>
                    <a:gd name="connsiteX81" fmla="*/ 0 w 576000"/>
                    <a:gd name="connsiteY81" fmla="*/ 288000 h 576000"/>
                    <a:gd name="connsiteX82" fmla="*/ 288000 w 576000"/>
                    <a:gd name="connsiteY82" fmla="*/ 0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76000" h="576000">
                      <a:moveTo>
                        <a:pt x="296739" y="106689"/>
                      </a:moveTo>
                      <a:cubicBezTo>
                        <a:pt x="316291" y="106689"/>
                        <a:pt x="332287" y="124285"/>
                        <a:pt x="332287" y="145792"/>
                      </a:cubicBezTo>
                      <a:cubicBezTo>
                        <a:pt x="332287" y="163877"/>
                        <a:pt x="320734" y="179029"/>
                        <a:pt x="305626" y="183428"/>
                      </a:cubicBezTo>
                      <a:lnTo>
                        <a:pt x="305626" y="251369"/>
                      </a:lnTo>
                      <a:cubicBezTo>
                        <a:pt x="318068" y="253813"/>
                        <a:pt x="329176" y="262611"/>
                        <a:pt x="335397" y="274342"/>
                      </a:cubicBezTo>
                      <a:lnTo>
                        <a:pt x="392719" y="247948"/>
                      </a:lnTo>
                      <a:cubicBezTo>
                        <a:pt x="390497" y="230840"/>
                        <a:pt x="399384" y="213244"/>
                        <a:pt x="414492" y="206401"/>
                      </a:cubicBezTo>
                      <a:cubicBezTo>
                        <a:pt x="432710" y="198092"/>
                        <a:pt x="453594" y="207378"/>
                        <a:pt x="461149" y="227419"/>
                      </a:cubicBezTo>
                      <a:cubicBezTo>
                        <a:pt x="468702" y="247459"/>
                        <a:pt x="459815" y="269943"/>
                        <a:pt x="442041" y="278741"/>
                      </a:cubicBezTo>
                      <a:cubicBezTo>
                        <a:pt x="426933" y="285584"/>
                        <a:pt x="409604" y="279718"/>
                        <a:pt x="400272" y="266033"/>
                      </a:cubicBezTo>
                      <a:lnTo>
                        <a:pt x="341618" y="292427"/>
                      </a:lnTo>
                      <a:cubicBezTo>
                        <a:pt x="342063" y="294382"/>
                        <a:pt x="342063" y="296826"/>
                        <a:pt x="342063" y="298781"/>
                      </a:cubicBezTo>
                      <a:cubicBezTo>
                        <a:pt x="342063" y="310023"/>
                        <a:pt x="338952" y="319799"/>
                        <a:pt x="333176" y="328108"/>
                      </a:cubicBezTo>
                      <a:lnTo>
                        <a:pt x="379388" y="379430"/>
                      </a:lnTo>
                      <a:cubicBezTo>
                        <a:pt x="393163" y="370632"/>
                        <a:pt x="410937" y="372587"/>
                        <a:pt x="422490" y="385296"/>
                      </a:cubicBezTo>
                      <a:cubicBezTo>
                        <a:pt x="436265" y="400448"/>
                        <a:pt x="436265" y="425376"/>
                        <a:pt x="422490" y="440528"/>
                      </a:cubicBezTo>
                      <a:cubicBezTo>
                        <a:pt x="408715" y="455680"/>
                        <a:pt x="386053" y="455680"/>
                        <a:pt x="372279" y="440528"/>
                      </a:cubicBezTo>
                      <a:cubicBezTo>
                        <a:pt x="360726" y="427331"/>
                        <a:pt x="358948" y="407780"/>
                        <a:pt x="366946" y="392628"/>
                      </a:cubicBezTo>
                      <a:lnTo>
                        <a:pt x="319845" y="340817"/>
                      </a:lnTo>
                      <a:cubicBezTo>
                        <a:pt x="313180" y="345215"/>
                        <a:pt x="305626" y="347660"/>
                        <a:pt x="297628" y="347660"/>
                      </a:cubicBezTo>
                      <a:cubicBezTo>
                        <a:pt x="297183" y="347660"/>
                        <a:pt x="297183" y="347660"/>
                        <a:pt x="296739" y="347660"/>
                      </a:cubicBezTo>
                      <a:cubicBezTo>
                        <a:pt x="296295" y="347660"/>
                        <a:pt x="296295" y="347660"/>
                        <a:pt x="295850" y="347660"/>
                      </a:cubicBezTo>
                      <a:cubicBezTo>
                        <a:pt x="287852" y="347660"/>
                        <a:pt x="280298" y="345215"/>
                        <a:pt x="273633" y="340817"/>
                      </a:cubicBezTo>
                      <a:lnTo>
                        <a:pt x="226532" y="392628"/>
                      </a:lnTo>
                      <a:cubicBezTo>
                        <a:pt x="234530" y="407780"/>
                        <a:pt x="232753" y="427331"/>
                        <a:pt x="221200" y="440039"/>
                      </a:cubicBezTo>
                      <a:cubicBezTo>
                        <a:pt x="207425" y="455192"/>
                        <a:pt x="184763" y="455192"/>
                        <a:pt x="170988" y="440039"/>
                      </a:cubicBezTo>
                      <a:cubicBezTo>
                        <a:pt x="157213" y="424887"/>
                        <a:pt x="157213" y="399959"/>
                        <a:pt x="170988" y="384807"/>
                      </a:cubicBezTo>
                      <a:cubicBezTo>
                        <a:pt x="182541" y="372099"/>
                        <a:pt x="200315" y="370144"/>
                        <a:pt x="214090" y="378942"/>
                      </a:cubicBezTo>
                      <a:lnTo>
                        <a:pt x="260302" y="327619"/>
                      </a:lnTo>
                      <a:cubicBezTo>
                        <a:pt x="254526" y="319310"/>
                        <a:pt x="251415" y="309045"/>
                        <a:pt x="251415" y="298292"/>
                      </a:cubicBezTo>
                      <a:cubicBezTo>
                        <a:pt x="251415" y="296337"/>
                        <a:pt x="251415" y="293893"/>
                        <a:pt x="251860" y="291938"/>
                      </a:cubicBezTo>
                      <a:lnTo>
                        <a:pt x="193205" y="265544"/>
                      </a:lnTo>
                      <a:cubicBezTo>
                        <a:pt x="183874" y="279718"/>
                        <a:pt x="166544" y="285095"/>
                        <a:pt x="151437" y="278252"/>
                      </a:cubicBezTo>
                      <a:cubicBezTo>
                        <a:pt x="133218" y="269943"/>
                        <a:pt x="124775" y="246970"/>
                        <a:pt x="132330" y="226930"/>
                      </a:cubicBezTo>
                      <a:cubicBezTo>
                        <a:pt x="139883" y="206890"/>
                        <a:pt x="160768" y="197603"/>
                        <a:pt x="178986" y="205912"/>
                      </a:cubicBezTo>
                      <a:cubicBezTo>
                        <a:pt x="194539" y="212755"/>
                        <a:pt x="202981" y="230352"/>
                        <a:pt x="200760" y="247459"/>
                      </a:cubicBezTo>
                      <a:lnTo>
                        <a:pt x="258081" y="273853"/>
                      </a:lnTo>
                      <a:cubicBezTo>
                        <a:pt x="264301" y="262122"/>
                        <a:pt x="274966" y="253324"/>
                        <a:pt x="287852" y="250881"/>
                      </a:cubicBezTo>
                      <a:lnTo>
                        <a:pt x="287852" y="183428"/>
                      </a:lnTo>
                      <a:cubicBezTo>
                        <a:pt x="272744" y="179029"/>
                        <a:pt x="261191" y="163877"/>
                        <a:pt x="261191" y="145792"/>
                      </a:cubicBezTo>
                      <a:cubicBezTo>
                        <a:pt x="261191" y="124285"/>
                        <a:pt x="277188" y="106689"/>
                        <a:pt x="296739" y="106689"/>
                      </a:cubicBezTo>
                      <a:close/>
                      <a:moveTo>
                        <a:pt x="288041" y="49559"/>
                      </a:moveTo>
                      <a:cubicBezTo>
                        <a:pt x="268524" y="49559"/>
                        <a:pt x="251668" y="62733"/>
                        <a:pt x="244460" y="81396"/>
                      </a:cubicBezTo>
                      <a:lnTo>
                        <a:pt x="242996" y="89320"/>
                      </a:lnTo>
                      <a:lnTo>
                        <a:pt x="208582" y="100003"/>
                      </a:lnTo>
                      <a:cubicBezTo>
                        <a:pt x="184172" y="110327"/>
                        <a:pt x="162190" y="125267"/>
                        <a:pt x="143729" y="143729"/>
                      </a:cubicBezTo>
                      <a:lnTo>
                        <a:pt x="119864" y="179124"/>
                      </a:lnTo>
                      <a:lnTo>
                        <a:pt x="112792" y="177579"/>
                      </a:lnTo>
                      <a:cubicBezTo>
                        <a:pt x="94273" y="177640"/>
                        <a:pt x="76752" y="189595"/>
                        <a:pt x="69211" y="209599"/>
                      </a:cubicBezTo>
                      <a:cubicBezTo>
                        <a:pt x="64184" y="222936"/>
                        <a:pt x="64480" y="237249"/>
                        <a:pt x="69063" y="249610"/>
                      </a:cubicBezTo>
                      <a:lnTo>
                        <a:pt x="85955" y="268298"/>
                      </a:lnTo>
                      <a:lnTo>
                        <a:pt x="83969" y="288000"/>
                      </a:lnTo>
                      <a:cubicBezTo>
                        <a:pt x="83969" y="316171"/>
                        <a:pt x="89678" y="343008"/>
                        <a:pt x="100003" y="367418"/>
                      </a:cubicBezTo>
                      <a:lnTo>
                        <a:pt x="131425" y="414023"/>
                      </a:lnTo>
                      <a:lnTo>
                        <a:pt x="120666" y="419734"/>
                      </a:lnTo>
                      <a:cubicBezTo>
                        <a:pt x="102332" y="439901"/>
                        <a:pt x="102332" y="473081"/>
                        <a:pt x="120666" y="493248"/>
                      </a:cubicBezTo>
                      <a:cubicBezTo>
                        <a:pt x="139000" y="513416"/>
                        <a:pt x="169163" y="513416"/>
                        <a:pt x="187498" y="493248"/>
                      </a:cubicBezTo>
                      <a:lnTo>
                        <a:pt x="198151" y="468965"/>
                      </a:lnTo>
                      <a:lnTo>
                        <a:pt x="208582" y="475997"/>
                      </a:lnTo>
                      <a:cubicBezTo>
                        <a:pt x="232992" y="486322"/>
                        <a:pt x="259829" y="492031"/>
                        <a:pt x="288000" y="492031"/>
                      </a:cubicBezTo>
                      <a:cubicBezTo>
                        <a:pt x="316171" y="492031"/>
                        <a:pt x="343008" y="486322"/>
                        <a:pt x="367418" y="475997"/>
                      </a:cubicBezTo>
                      <a:lnTo>
                        <a:pt x="377847" y="468966"/>
                      </a:lnTo>
                      <a:lnTo>
                        <a:pt x="388584" y="493899"/>
                      </a:lnTo>
                      <a:cubicBezTo>
                        <a:pt x="406918" y="514066"/>
                        <a:pt x="437081" y="514066"/>
                        <a:pt x="455415" y="493899"/>
                      </a:cubicBezTo>
                      <a:cubicBezTo>
                        <a:pt x="473750" y="473731"/>
                        <a:pt x="473750" y="440552"/>
                        <a:pt x="455415" y="420384"/>
                      </a:cubicBezTo>
                      <a:lnTo>
                        <a:pt x="444274" y="414470"/>
                      </a:lnTo>
                      <a:lnTo>
                        <a:pt x="475997" y="367418"/>
                      </a:lnTo>
                      <a:cubicBezTo>
                        <a:pt x="486322" y="343008"/>
                        <a:pt x="492031" y="316171"/>
                        <a:pt x="492031" y="288000"/>
                      </a:cubicBezTo>
                      <a:lnTo>
                        <a:pt x="490097" y="268813"/>
                      </a:lnTo>
                      <a:lnTo>
                        <a:pt x="506796" y="250016"/>
                      </a:lnTo>
                      <a:cubicBezTo>
                        <a:pt x="511454" y="237737"/>
                        <a:pt x="511897" y="223587"/>
                        <a:pt x="506870" y="210250"/>
                      </a:cubicBezTo>
                      <a:cubicBezTo>
                        <a:pt x="499329" y="190245"/>
                        <a:pt x="481808" y="178291"/>
                        <a:pt x="463289" y="178230"/>
                      </a:cubicBezTo>
                      <a:lnTo>
                        <a:pt x="456529" y="179707"/>
                      </a:lnTo>
                      <a:lnTo>
                        <a:pt x="432272" y="143729"/>
                      </a:lnTo>
                      <a:cubicBezTo>
                        <a:pt x="413811" y="125267"/>
                        <a:pt x="391828" y="110327"/>
                        <a:pt x="367418" y="100003"/>
                      </a:cubicBezTo>
                      <a:lnTo>
                        <a:pt x="333091" y="89347"/>
                      </a:lnTo>
                      <a:lnTo>
                        <a:pt x="331622" y="81396"/>
                      </a:lnTo>
                      <a:cubicBezTo>
                        <a:pt x="324414" y="62733"/>
                        <a:pt x="307558" y="49559"/>
                        <a:pt x="288041" y="49559"/>
                      </a:cubicBezTo>
                      <a:close/>
                      <a:moveTo>
                        <a:pt x="288000" y="0"/>
                      </a:moveTo>
                      <a:cubicBezTo>
                        <a:pt x="447058" y="0"/>
                        <a:pt x="576000" y="128942"/>
                        <a:pt x="576000" y="288000"/>
                      </a:cubicBezTo>
                      <a:cubicBezTo>
                        <a:pt x="576000" y="447058"/>
                        <a:pt x="447058" y="576000"/>
                        <a:pt x="288000" y="576000"/>
                      </a:cubicBezTo>
                      <a:cubicBezTo>
                        <a:pt x="128942" y="576000"/>
                        <a:pt x="0" y="447058"/>
                        <a:pt x="0" y="288000"/>
                      </a:cubicBezTo>
                      <a:cubicBezTo>
                        <a:pt x="0" y="128942"/>
                        <a:pt x="128942" y="0"/>
                        <a:pt x="28800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: Shape 38" descr="Network">
                  <a:extLst>
                    <a:ext uri="{FF2B5EF4-FFF2-40B4-BE49-F238E27FC236}">
                      <a16:creationId xmlns:a16="http://schemas.microsoft.com/office/drawing/2014/main" id="{B7725BF2-4022-4CD9-AFEA-E18E73C6C281}"/>
                    </a:ext>
                  </a:extLst>
                </p:cNvPr>
                <p:cNvSpPr/>
                <p:nvPr/>
              </p:nvSpPr>
              <p:spPr>
                <a:xfrm>
                  <a:off x="3527615" y="4888155"/>
                  <a:ext cx="576000" cy="576000"/>
                </a:xfrm>
                <a:custGeom>
                  <a:avLst/>
                  <a:gdLst>
                    <a:gd name="connsiteX0" fmla="*/ 296739 w 576000"/>
                    <a:gd name="connsiteY0" fmla="*/ 106689 h 576000"/>
                    <a:gd name="connsiteX1" fmla="*/ 332287 w 576000"/>
                    <a:gd name="connsiteY1" fmla="*/ 145792 h 576000"/>
                    <a:gd name="connsiteX2" fmla="*/ 305626 w 576000"/>
                    <a:gd name="connsiteY2" fmla="*/ 183428 h 576000"/>
                    <a:gd name="connsiteX3" fmla="*/ 305626 w 576000"/>
                    <a:gd name="connsiteY3" fmla="*/ 251369 h 576000"/>
                    <a:gd name="connsiteX4" fmla="*/ 335397 w 576000"/>
                    <a:gd name="connsiteY4" fmla="*/ 274342 h 576000"/>
                    <a:gd name="connsiteX5" fmla="*/ 392719 w 576000"/>
                    <a:gd name="connsiteY5" fmla="*/ 247948 h 576000"/>
                    <a:gd name="connsiteX6" fmla="*/ 414492 w 576000"/>
                    <a:gd name="connsiteY6" fmla="*/ 206401 h 576000"/>
                    <a:gd name="connsiteX7" fmla="*/ 461149 w 576000"/>
                    <a:gd name="connsiteY7" fmla="*/ 227419 h 576000"/>
                    <a:gd name="connsiteX8" fmla="*/ 442041 w 576000"/>
                    <a:gd name="connsiteY8" fmla="*/ 278741 h 576000"/>
                    <a:gd name="connsiteX9" fmla="*/ 400272 w 576000"/>
                    <a:gd name="connsiteY9" fmla="*/ 266033 h 576000"/>
                    <a:gd name="connsiteX10" fmla="*/ 341618 w 576000"/>
                    <a:gd name="connsiteY10" fmla="*/ 292427 h 576000"/>
                    <a:gd name="connsiteX11" fmla="*/ 342063 w 576000"/>
                    <a:gd name="connsiteY11" fmla="*/ 298781 h 576000"/>
                    <a:gd name="connsiteX12" fmla="*/ 333176 w 576000"/>
                    <a:gd name="connsiteY12" fmla="*/ 328108 h 576000"/>
                    <a:gd name="connsiteX13" fmla="*/ 379388 w 576000"/>
                    <a:gd name="connsiteY13" fmla="*/ 379430 h 576000"/>
                    <a:gd name="connsiteX14" fmla="*/ 422490 w 576000"/>
                    <a:gd name="connsiteY14" fmla="*/ 385296 h 576000"/>
                    <a:gd name="connsiteX15" fmla="*/ 422490 w 576000"/>
                    <a:gd name="connsiteY15" fmla="*/ 440528 h 576000"/>
                    <a:gd name="connsiteX16" fmla="*/ 372279 w 576000"/>
                    <a:gd name="connsiteY16" fmla="*/ 440528 h 576000"/>
                    <a:gd name="connsiteX17" fmla="*/ 366946 w 576000"/>
                    <a:gd name="connsiteY17" fmla="*/ 392628 h 576000"/>
                    <a:gd name="connsiteX18" fmla="*/ 319845 w 576000"/>
                    <a:gd name="connsiteY18" fmla="*/ 340817 h 576000"/>
                    <a:gd name="connsiteX19" fmla="*/ 297628 w 576000"/>
                    <a:gd name="connsiteY19" fmla="*/ 347660 h 576000"/>
                    <a:gd name="connsiteX20" fmla="*/ 296739 w 576000"/>
                    <a:gd name="connsiteY20" fmla="*/ 347660 h 576000"/>
                    <a:gd name="connsiteX21" fmla="*/ 295850 w 576000"/>
                    <a:gd name="connsiteY21" fmla="*/ 347660 h 576000"/>
                    <a:gd name="connsiteX22" fmla="*/ 273633 w 576000"/>
                    <a:gd name="connsiteY22" fmla="*/ 340817 h 576000"/>
                    <a:gd name="connsiteX23" fmla="*/ 226532 w 576000"/>
                    <a:gd name="connsiteY23" fmla="*/ 392628 h 576000"/>
                    <a:gd name="connsiteX24" fmla="*/ 221200 w 576000"/>
                    <a:gd name="connsiteY24" fmla="*/ 440039 h 576000"/>
                    <a:gd name="connsiteX25" fmla="*/ 170988 w 576000"/>
                    <a:gd name="connsiteY25" fmla="*/ 440039 h 576000"/>
                    <a:gd name="connsiteX26" fmla="*/ 170988 w 576000"/>
                    <a:gd name="connsiteY26" fmla="*/ 384807 h 576000"/>
                    <a:gd name="connsiteX27" fmla="*/ 214090 w 576000"/>
                    <a:gd name="connsiteY27" fmla="*/ 378942 h 576000"/>
                    <a:gd name="connsiteX28" fmla="*/ 260302 w 576000"/>
                    <a:gd name="connsiteY28" fmla="*/ 327619 h 576000"/>
                    <a:gd name="connsiteX29" fmla="*/ 251415 w 576000"/>
                    <a:gd name="connsiteY29" fmla="*/ 298292 h 576000"/>
                    <a:gd name="connsiteX30" fmla="*/ 251860 w 576000"/>
                    <a:gd name="connsiteY30" fmla="*/ 291938 h 576000"/>
                    <a:gd name="connsiteX31" fmla="*/ 193205 w 576000"/>
                    <a:gd name="connsiteY31" fmla="*/ 265544 h 576000"/>
                    <a:gd name="connsiteX32" fmla="*/ 151437 w 576000"/>
                    <a:gd name="connsiteY32" fmla="*/ 278252 h 576000"/>
                    <a:gd name="connsiteX33" fmla="*/ 132330 w 576000"/>
                    <a:gd name="connsiteY33" fmla="*/ 226930 h 576000"/>
                    <a:gd name="connsiteX34" fmla="*/ 178986 w 576000"/>
                    <a:gd name="connsiteY34" fmla="*/ 205912 h 576000"/>
                    <a:gd name="connsiteX35" fmla="*/ 200760 w 576000"/>
                    <a:gd name="connsiteY35" fmla="*/ 247459 h 576000"/>
                    <a:gd name="connsiteX36" fmla="*/ 258081 w 576000"/>
                    <a:gd name="connsiteY36" fmla="*/ 273853 h 576000"/>
                    <a:gd name="connsiteX37" fmla="*/ 287852 w 576000"/>
                    <a:gd name="connsiteY37" fmla="*/ 250881 h 576000"/>
                    <a:gd name="connsiteX38" fmla="*/ 287852 w 576000"/>
                    <a:gd name="connsiteY38" fmla="*/ 183428 h 576000"/>
                    <a:gd name="connsiteX39" fmla="*/ 261191 w 576000"/>
                    <a:gd name="connsiteY39" fmla="*/ 145792 h 576000"/>
                    <a:gd name="connsiteX40" fmla="*/ 296739 w 576000"/>
                    <a:gd name="connsiteY40" fmla="*/ 106689 h 576000"/>
                    <a:gd name="connsiteX41" fmla="*/ 288041 w 576000"/>
                    <a:gd name="connsiteY41" fmla="*/ 49559 h 576000"/>
                    <a:gd name="connsiteX42" fmla="*/ 244460 w 576000"/>
                    <a:gd name="connsiteY42" fmla="*/ 81396 h 576000"/>
                    <a:gd name="connsiteX43" fmla="*/ 242996 w 576000"/>
                    <a:gd name="connsiteY43" fmla="*/ 89320 h 576000"/>
                    <a:gd name="connsiteX44" fmla="*/ 208582 w 576000"/>
                    <a:gd name="connsiteY44" fmla="*/ 100003 h 576000"/>
                    <a:gd name="connsiteX45" fmla="*/ 143729 w 576000"/>
                    <a:gd name="connsiteY45" fmla="*/ 143729 h 576000"/>
                    <a:gd name="connsiteX46" fmla="*/ 119864 w 576000"/>
                    <a:gd name="connsiteY46" fmla="*/ 179124 h 576000"/>
                    <a:gd name="connsiteX47" fmla="*/ 112792 w 576000"/>
                    <a:gd name="connsiteY47" fmla="*/ 177579 h 576000"/>
                    <a:gd name="connsiteX48" fmla="*/ 69211 w 576000"/>
                    <a:gd name="connsiteY48" fmla="*/ 209599 h 576000"/>
                    <a:gd name="connsiteX49" fmla="*/ 69063 w 576000"/>
                    <a:gd name="connsiteY49" fmla="*/ 249610 h 576000"/>
                    <a:gd name="connsiteX50" fmla="*/ 85955 w 576000"/>
                    <a:gd name="connsiteY50" fmla="*/ 268298 h 576000"/>
                    <a:gd name="connsiteX51" fmla="*/ 83969 w 576000"/>
                    <a:gd name="connsiteY51" fmla="*/ 288000 h 576000"/>
                    <a:gd name="connsiteX52" fmla="*/ 100003 w 576000"/>
                    <a:gd name="connsiteY52" fmla="*/ 367418 h 576000"/>
                    <a:gd name="connsiteX53" fmla="*/ 131425 w 576000"/>
                    <a:gd name="connsiteY53" fmla="*/ 414023 h 576000"/>
                    <a:gd name="connsiteX54" fmla="*/ 120666 w 576000"/>
                    <a:gd name="connsiteY54" fmla="*/ 419734 h 576000"/>
                    <a:gd name="connsiteX55" fmla="*/ 120666 w 576000"/>
                    <a:gd name="connsiteY55" fmla="*/ 493248 h 576000"/>
                    <a:gd name="connsiteX56" fmla="*/ 187498 w 576000"/>
                    <a:gd name="connsiteY56" fmla="*/ 493248 h 576000"/>
                    <a:gd name="connsiteX57" fmla="*/ 198151 w 576000"/>
                    <a:gd name="connsiteY57" fmla="*/ 468965 h 576000"/>
                    <a:gd name="connsiteX58" fmla="*/ 208582 w 576000"/>
                    <a:gd name="connsiteY58" fmla="*/ 475997 h 576000"/>
                    <a:gd name="connsiteX59" fmla="*/ 288000 w 576000"/>
                    <a:gd name="connsiteY59" fmla="*/ 492031 h 576000"/>
                    <a:gd name="connsiteX60" fmla="*/ 367418 w 576000"/>
                    <a:gd name="connsiteY60" fmla="*/ 475997 h 576000"/>
                    <a:gd name="connsiteX61" fmla="*/ 377847 w 576000"/>
                    <a:gd name="connsiteY61" fmla="*/ 468966 h 576000"/>
                    <a:gd name="connsiteX62" fmla="*/ 388584 w 576000"/>
                    <a:gd name="connsiteY62" fmla="*/ 493899 h 576000"/>
                    <a:gd name="connsiteX63" fmla="*/ 455415 w 576000"/>
                    <a:gd name="connsiteY63" fmla="*/ 493899 h 576000"/>
                    <a:gd name="connsiteX64" fmla="*/ 455415 w 576000"/>
                    <a:gd name="connsiteY64" fmla="*/ 420384 h 576000"/>
                    <a:gd name="connsiteX65" fmla="*/ 444274 w 576000"/>
                    <a:gd name="connsiteY65" fmla="*/ 414470 h 576000"/>
                    <a:gd name="connsiteX66" fmla="*/ 475997 w 576000"/>
                    <a:gd name="connsiteY66" fmla="*/ 367418 h 576000"/>
                    <a:gd name="connsiteX67" fmla="*/ 492031 w 576000"/>
                    <a:gd name="connsiteY67" fmla="*/ 288000 h 576000"/>
                    <a:gd name="connsiteX68" fmla="*/ 490097 w 576000"/>
                    <a:gd name="connsiteY68" fmla="*/ 268813 h 576000"/>
                    <a:gd name="connsiteX69" fmla="*/ 506796 w 576000"/>
                    <a:gd name="connsiteY69" fmla="*/ 250016 h 576000"/>
                    <a:gd name="connsiteX70" fmla="*/ 506870 w 576000"/>
                    <a:gd name="connsiteY70" fmla="*/ 210250 h 576000"/>
                    <a:gd name="connsiteX71" fmla="*/ 463289 w 576000"/>
                    <a:gd name="connsiteY71" fmla="*/ 178230 h 576000"/>
                    <a:gd name="connsiteX72" fmla="*/ 456529 w 576000"/>
                    <a:gd name="connsiteY72" fmla="*/ 179707 h 576000"/>
                    <a:gd name="connsiteX73" fmla="*/ 432272 w 576000"/>
                    <a:gd name="connsiteY73" fmla="*/ 143729 h 576000"/>
                    <a:gd name="connsiteX74" fmla="*/ 367418 w 576000"/>
                    <a:gd name="connsiteY74" fmla="*/ 100003 h 576000"/>
                    <a:gd name="connsiteX75" fmla="*/ 333091 w 576000"/>
                    <a:gd name="connsiteY75" fmla="*/ 89347 h 576000"/>
                    <a:gd name="connsiteX76" fmla="*/ 331622 w 576000"/>
                    <a:gd name="connsiteY76" fmla="*/ 81396 h 576000"/>
                    <a:gd name="connsiteX77" fmla="*/ 288041 w 576000"/>
                    <a:gd name="connsiteY77" fmla="*/ 49559 h 576000"/>
                    <a:gd name="connsiteX78" fmla="*/ 288000 w 576000"/>
                    <a:gd name="connsiteY78" fmla="*/ 0 h 576000"/>
                    <a:gd name="connsiteX79" fmla="*/ 576000 w 576000"/>
                    <a:gd name="connsiteY79" fmla="*/ 288000 h 576000"/>
                    <a:gd name="connsiteX80" fmla="*/ 288000 w 576000"/>
                    <a:gd name="connsiteY80" fmla="*/ 576000 h 576000"/>
                    <a:gd name="connsiteX81" fmla="*/ 0 w 576000"/>
                    <a:gd name="connsiteY81" fmla="*/ 288000 h 576000"/>
                    <a:gd name="connsiteX82" fmla="*/ 288000 w 576000"/>
                    <a:gd name="connsiteY82" fmla="*/ 0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76000" h="576000">
                      <a:moveTo>
                        <a:pt x="296739" y="106689"/>
                      </a:moveTo>
                      <a:cubicBezTo>
                        <a:pt x="316291" y="106689"/>
                        <a:pt x="332287" y="124285"/>
                        <a:pt x="332287" y="145792"/>
                      </a:cubicBezTo>
                      <a:cubicBezTo>
                        <a:pt x="332287" y="163877"/>
                        <a:pt x="320734" y="179029"/>
                        <a:pt x="305626" y="183428"/>
                      </a:cubicBezTo>
                      <a:lnTo>
                        <a:pt x="305626" y="251369"/>
                      </a:lnTo>
                      <a:cubicBezTo>
                        <a:pt x="318068" y="253813"/>
                        <a:pt x="329176" y="262611"/>
                        <a:pt x="335397" y="274342"/>
                      </a:cubicBezTo>
                      <a:lnTo>
                        <a:pt x="392719" y="247948"/>
                      </a:lnTo>
                      <a:cubicBezTo>
                        <a:pt x="390497" y="230840"/>
                        <a:pt x="399384" y="213244"/>
                        <a:pt x="414492" y="206401"/>
                      </a:cubicBezTo>
                      <a:cubicBezTo>
                        <a:pt x="432710" y="198092"/>
                        <a:pt x="453594" y="207378"/>
                        <a:pt x="461149" y="227419"/>
                      </a:cubicBezTo>
                      <a:cubicBezTo>
                        <a:pt x="468702" y="247459"/>
                        <a:pt x="459815" y="269943"/>
                        <a:pt x="442041" y="278741"/>
                      </a:cubicBezTo>
                      <a:cubicBezTo>
                        <a:pt x="426933" y="285584"/>
                        <a:pt x="409604" y="279718"/>
                        <a:pt x="400272" y="266033"/>
                      </a:cubicBezTo>
                      <a:lnTo>
                        <a:pt x="341618" y="292427"/>
                      </a:lnTo>
                      <a:cubicBezTo>
                        <a:pt x="342063" y="294382"/>
                        <a:pt x="342063" y="296826"/>
                        <a:pt x="342063" y="298781"/>
                      </a:cubicBezTo>
                      <a:cubicBezTo>
                        <a:pt x="342063" y="310023"/>
                        <a:pt x="338952" y="319799"/>
                        <a:pt x="333176" y="328108"/>
                      </a:cubicBezTo>
                      <a:lnTo>
                        <a:pt x="379388" y="379430"/>
                      </a:lnTo>
                      <a:cubicBezTo>
                        <a:pt x="393163" y="370632"/>
                        <a:pt x="410937" y="372587"/>
                        <a:pt x="422490" y="385296"/>
                      </a:cubicBezTo>
                      <a:cubicBezTo>
                        <a:pt x="436265" y="400448"/>
                        <a:pt x="436265" y="425376"/>
                        <a:pt x="422490" y="440528"/>
                      </a:cubicBezTo>
                      <a:cubicBezTo>
                        <a:pt x="408715" y="455680"/>
                        <a:pt x="386053" y="455680"/>
                        <a:pt x="372279" y="440528"/>
                      </a:cubicBezTo>
                      <a:cubicBezTo>
                        <a:pt x="360726" y="427331"/>
                        <a:pt x="358948" y="407780"/>
                        <a:pt x="366946" y="392628"/>
                      </a:cubicBezTo>
                      <a:lnTo>
                        <a:pt x="319845" y="340817"/>
                      </a:lnTo>
                      <a:cubicBezTo>
                        <a:pt x="313180" y="345215"/>
                        <a:pt x="305626" y="347660"/>
                        <a:pt x="297628" y="347660"/>
                      </a:cubicBezTo>
                      <a:cubicBezTo>
                        <a:pt x="297183" y="347660"/>
                        <a:pt x="297183" y="347660"/>
                        <a:pt x="296739" y="347660"/>
                      </a:cubicBezTo>
                      <a:cubicBezTo>
                        <a:pt x="296295" y="347660"/>
                        <a:pt x="296295" y="347660"/>
                        <a:pt x="295850" y="347660"/>
                      </a:cubicBezTo>
                      <a:cubicBezTo>
                        <a:pt x="287852" y="347660"/>
                        <a:pt x="280298" y="345215"/>
                        <a:pt x="273633" y="340817"/>
                      </a:cubicBezTo>
                      <a:lnTo>
                        <a:pt x="226532" y="392628"/>
                      </a:lnTo>
                      <a:cubicBezTo>
                        <a:pt x="234530" y="407780"/>
                        <a:pt x="232753" y="427331"/>
                        <a:pt x="221200" y="440039"/>
                      </a:cubicBezTo>
                      <a:cubicBezTo>
                        <a:pt x="207425" y="455192"/>
                        <a:pt x="184763" y="455192"/>
                        <a:pt x="170988" y="440039"/>
                      </a:cubicBezTo>
                      <a:cubicBezTo>
                        <a:pt x="157213" y="424887"/>
                        <a:pt x="157213" y="399959"/>
                        <a:pt x="170988" y="384807"/>
                      </a:cubicBezTo>
                      <a:cubicBezTo>
                        <a:pt x="182541" y="372099"/>
                        <a:pt x="200315" y="370144"/>
                        <a:pt x="214090" y="378942"/>
                      </a:cubicBezTo>
                      <a:lnTo>
                        <a:pt x="260302" y="327619"/>
                      </a:lnTo>
                      <a:cubicBezTo>
                        <a:pt x="254526" y="319310"/>
                        <a:pt x="251415" y="309045"/>
                        <a:pt x="251415" y="298292"/>
                      </a:cubicBezTo>
                      <a:cubicBezTo>
                        <a:pt x="251415" y="296337"/>
                        <a:pt x="251415" y="293893"/>
                        <a:pt x="251860" y="291938"/>
                      </a:cubicBezTo>
                      <a:lnTo>
                        <a:pt x="193205" y="265544"/>
                      </a:lnTo>
                      <a:cubicBezTo>
                        <a:pt x="183874" y="279718"/>
                        <a:pt x="166544" y="285095"/>
                        <a:pt x="151437" y="278252"/>
                      </a:cubicBezTo>
                      <a:cubicBezTo>
                        <a:pt x="133218" y="269943"/>
                        <a:pt x="124775" y="246970"/>
                        <a:pt x="132330" y="226930"/>
                      </a:cubicBezTo>
                      <a:cubicBezTo>
                        <a:pt x="139883" y="206890"/>
                        <a:pt x="160768" y="197603"/>
                        <a:pt x="178986" y="205912"/>
                      </a:cubicBezTo>
                      <a:cubicBezTo>
                        <a:pt x="194539" y="212755"/>
                        <a:pt x="202981" y="230352"/>
                        <a:pt x="200760" y="247459"/>
                      </a:cubicBezTo>
                      <a:lnTo>
                        <a:pt x="258081" y="273853"/>
                      </a:lnTo>
                      <a:cubicBezTo>
                        <a:pt x="264301" y="262122"/>
                        <a:pt x="274966" y="253324"/>
                        <a:pt x="287852" y="250881"/>
                      </a:cubicBezTo>
                      <a:lnTo>
                        <a:pt x="287852" y="183428"/>
                      </a:lnTo>
                      <a:cubicBezTo>
                        <a:pt x="272744" y="179029"/>
                        <a:pt x="261191" y="163877"/>
                        <a:pt x="261191" y="145792"/>
                      </a:cubicBezTo>
                      <a:cubicBezTo>
                        <a:pt x="261191" y="124285"/>
                        <a:pt x="277188" y="106689"/>
                        <a:pt x="296739" y="106689"/>
                      </a:cubicBezTo>
                      <a:close/>
                      <a:moveTo>
                        <a:pt x="288041" y="49559"/>
                      </a:moveTo>
                      <a:cubicBezTo>
                        <a:pt x="268524" y="49559"/>
                        <a:pt x="251668" y="62733"/>
                        <a:pt x="244460" y="81396"/>
                      </a:cubicBezTo>
                      <a:lnTo>
                        <a:pt x="242996" y="89320"/>
                      </a:lnTo>
                      <a:lnTo>
                        <a:pt x="208582" y="100003"/>
                      </a:lnTo>
                      <a:cubicBezTo>
                        <a:pt x="184172" y="110327"/>
                        <a:pt x="162190" y="125267"/>
                        <a:pt x="143729" y="143729"/>
                      </a:cubicBezTo>
                      <a:lnTo>
                        <a:pt x="119864" y="179124"/>
                      </a:lnTo>
                      <a:lnTo>
                        <a:pt x="112792" y="177579"/>
                      </a:lnTo>
                      <a:cubicBezTo>
                        <a:pt x="94273" y="177640"/>
                        <a:pt x="76752" y="189595"/>
                        <a:pt x="69211" y="209599"/>
                      </a:cubicBezTo>
                      <a:cubicBezTo>
                        <a:pt x="64184" y="222936"/>
                        <a:pt x="64480" y="237249"/>
                        <a:pt x="69063" y="249610"/>
                      </a:cubicBezTo>
                      <a:lnTo>
                        <a:pt x="85955" y="268298"/>
                      </a:lnTo>
                      <a:lnTo>
                        <a:pt x="83969" y="288000"/>
                      </a:lnTo>
                      <a:cubicBezTo>
                        <a:pt x="83969" y="316171"/>
                        <a:pt x="89678" y="343008"/>
                        <a:pt x="100003" y="367418"/>
                      </a:cubicBezTo>
                      <a:lnTo>
                        <a:pt x="131425" y="414023"/>
                      </a:lnTo>
                      <a:lnTo>
                        <a:pt x="120666" y="419734"/>
                      </a:lnTo>
                      <a:cubicBezTo>
                        <a:pt x="102332" y="439901"/>
                        <a:pt x="102332" y="473081"/>
                        <a:pt x="120666" y="493248"/>
                      </a:cubicBezTo>
                      <a:cubicBezTo>
                        <a:pt x="139000" y="513416"/>
                        <a:pt x="169163" y="513416"/>
                        <a:pt x="187498" y="493248"/>
                      </a:cubicBezTo>
                      <a:lnTo>
                        <a:pt x="198151" y="468965"/>
                      </a:lnTo>
                      <a:lnTo>
                        <a:pt x="208582" y="475997"/>
                      </a:lnTo>
                      <a:cubicBezTo>
                        <a:pt x="232992" y="486322"/>
                        <a:pt x="259829" y="492031"/>
                        <a:pt x="288000" y="492031"/>
                      </a:cubicBezTo>
                      <a:cubicBezTo>
                        <a:pt x="316171" y="492031"/>
                        <a:pt x="343008" y="486322"/>
                        <a:pt x="367418" y="475997"/>
                      </a:cubicBezTo>
                      <a:lnTo>
                        <a:pt x="377847" y="468966"/>
                      </a:lnTo>
                      <a:lnTo>
                        <a:pt x="388584" y="493899"/>
                      </a:lnTo>
                      <a:cubicBezTo>
                        <a:pt x="406918" y="514066"/>
                        <a:pt x="437081" y="514066"/>
                        <a:pt x="455415" y="493899"/>
                      </a:cubicBezTo>
                      <a:cubicBezTo>
                        <a:pt x="473750" y="473731"/>
                        <a:pt x="473750" y="440552"/>
                        <a:pt x="455415" y="420384"/>
                      </a:cubicBezTo>
                      <a:lnTo>
                        <a:pt x="444274" y="414470"/>
                      </a:lnTo>
                      <a:lnTo>
                        <a:pt x="475997" y="367418"/>
                      </a:lnTo>
                      <a:cubicBezTo>
                        <a:pt x="486322" y="343008"/>
                        <a:pt x="492031" y="316171"/>
                        <a:pt x="492031" y="288000"/>
                      </a:cubicBezTo>
                      <a:lnTo>
                        <a:pt x="490097" y="268813"/>
                      </a:lnTo>
                      <a:lnTo>
                        <a:pt x="506796" y="250016"/>
                      </a:lnTo>
                      <a:cubicBezTo>
                        <a:pt x="511454" y="237737"/>
                        <a:pt x="511897" y="223587"/>
                        <a:pt x="506870" y="210250"/>
                      </a:cubicBezTo>
                      <a:cubicBezTo>
                        <a:pt x="499329" y="190245"/>
                        <a:pt x="481808" y="178291"/>
                        <a:pt x="463289" y="178230"/>
                      </a:cubicBezTo>
                      <a:lnTo>
                        <a:pt x="456529" y="179707"/>
                      </a:lnTo>
                      <a:lnTo>
                        <a:pt x="432272" y="143729"/>
                      </a:lnTo>
                      <a:cubicBezTo>
                        <a:pt x="413811" y="125267"/>
                        <a:pt x="391828" y="110327"/>
                        <a:pt x="367418" y="100003"/>
                      </a:cubicBezTo>
                      <a:lnTo>
                        <a:pt x="333091" y="89347"/>
                      </a:lnTo>
                      <a:lnTo>
                        <a:pt x="331622" y="81396"/>
                      </a:lnTo>
                      <a:cubicBezTo>
                        <a:pt x="324414" y="62733"/>
                        <a:pt x="307558" y="49559"/>
                        <a:pt x="288041" y="49559"/>
                      </a:cubicBezTo>
                      <a:close/>
                      <a:moveTo>
                        <a:pt x="288000" y="0"/>
                      </a:moveTo>
                      <a:cubicBezTo>
                        <a:pt x="447058" y="0"/>
                        <a:pt x="576000" y="128942"/>
                        <a:pt x="576000" y="288000"/>
                      </a:cubicBezTo>
                      <a:cubicBezTo>
                        <a:pt x="576000" y="447058"/>
                        <a:pt x="447058" y="576000"/>
                        <a:pt x="288000" y="576000"/>
                      </a:cubicBezTo>
                      <a:cubicBezTo>
                        <a:pt x="128942" y="576000"/>
                        <a:pt x="0" y="447058"/>
                        <a:pt x="0" y="288000"/>
                      </a:cubicBezTo>
                      <a:cubicBezTo>
                        <a:pt x="0" y="128942"/>
                        <a:pt x="128942" y="0"/>
                        <a:pt x="28800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: Shape 41" descr="Network">
                  <a:extLst>
                    <a:ext uri="{FF2B5EF4-FFF2-40B4-BE49-F238E27FC236}">
                      <a16:creationId xmlns:a16="http://schemas.microsoft.com/office/drawing/2014/main" id="{1147B6C2-AA38-473C-BAD2-6E5303904616}"/>
                    </a:ext>
                  </a:extLst>
                </p:cNvPr>
                <p:cNvSpPr/>
                <p:nvPr/>
              </p:nvSpPr>
              <p:spPr>
                <a:xfrm>
                  <a:off x="4308597" y="4281435"/>
                  <a:ext cx="576000" cy="576000"/>
                </a:xfrm>
                <a:custGeom>
                  <a:avLst/>
                  <a:gdLst>
                    <a:gd name="connsiteX0" fmla="*/ 296739 w 576000"/>
                    <a:gd name="connsiteY0" fmla="*/ 106689 h 576000"/>
                    <a:gd name="connsiteX1" fmla="*/ 332287 w 576000"/>
                    <a:gd name="connsiteY1" fmla="*/ 145792 h 576000"/>
                    <a:gd name="connsiteX2" fmla="*/ 305626 w 576000"/>
                    <a:gd name="connsiteY2" fmla="*/ 183428 h 576000"/>
                    <a:gd name="connsiteX3" fmla="*/ 305626 w 576000"/>
                    <a:gd name="connsiteY3" fmla="*/ 251369 h 576000"/>
                    <a:gd name="connsiteX4" fmla="*/ 335397 w 576000"/>
                    <a:gd name="connsiteY4" fmla="*/ 274342 h 576000"/>
                    <a:gd name="connsiteX5" fmla="*/ 392719 w 576000"/>
                    <a:gd name="connsiteY5" fmla="*/ 247948 h 576000"/>
                    <a:gd name="connsiteX6" fmla="*/ 414492 w 576000"/>
                    <a:gd name="connsiteY6" fmla="*/ 206401 h 576000"/>
                    <a:gd name="connsiteX7" fmla="*/ 461149 w 576000"/>
                    <a:gd name="connsiteY7" fmla="*/ 227419 h 576000"/>
                    <a:gd name="connsiteX8" fmla="*/ 442041 w 576000"/>
                    <a:gd name="connsiteY8" fmla="*/ 278741 h 576000"/>
                    <a:gd name="connsiteX9" fmla="*/ 400272 w 576000"/>
                    <a:gd name="connsiteY9" fmla="*/ 266033 h 576000"/>
                    <a:gd name="connsiteX10" fmla="*/ 341618 w 576000"/>
                    <a:gd name="connsiteY10" fmla="*/ 292427 h 576000"/>
                    <a:gd name="connsiteX11" fmla="*/ 342063 w 576000"/>
                    <a:gd name="connsiteY11" fmla="*/ 298781 h 576000"/>
                    <a:gd name="connsiteX12" fmla="*/ 333176 w 576000"/>
                    <a:gd name="connsiteY12" fmla="*/ 328108 h 576000"/>
                    <a:gd name="connsiteX13" fmla="*/ 379388 w 576000"/>
                    <a:gd name="connsiteY13" fmla="*/ 379430 h 576000"/>
                    <a:gd name="connsiteX14" fmla="*/ 422490 w 576000"/>
                    <a:gd name="connsiteY14" fmla="*/ 385296 h 576000"/>
                    <a:gd name="connsiteX15" fmla="*/ 422490 w 576000"/>
                    <a:gd name="connsiteY15" fmla="*/ 440528 h 576000"/>
                    <a:gd name="connsiteX16" fmla="*/ 372279 w 576000"/>
                    <a:gd name="connsiteY16" fmla="*/ 440528 h 576000"/>
                    <a:gd name="connsiteX17" fmla="*/ 366946 w 576000"/>
                    <a:gd name="connsiteY17" fmla="*/ 392628 h 576000"/>
                    <a:gd name="connsiteX18" fmla="*/ 319845 w 576000"/>
                    <a:gd name="connsiteY18" fmla="*/ 340817 h 576000"/>
                    <a:gd name="connsiteX19" fmla="*/ 297628 w 576000"/>
                    <a:gd name="connsiteY19" fmla="*/ 347660 h 576000"/>
                    <a:gd name="connsiteX20" fmla="*/ 296739 w 576000"/>
                    <a:gd name="connsiteY20" fmla="*/ 347660 h 576000"/>
                    <a:gd name="connsiteX21" fmla="*/ 295850 w 576000"/>
                    <a:gd name="connsiteY21" fmla="*/ 347660 h 576000"/>
                    <a:gd name="connsiteX22" fmla="*/ 273633 w 576000"/>
                    <a:gd name="connsiteY22" fmla="*/ 340817 h 576000"/>
                    <a:gd name="connsiteX23" fmla="*/ 226532 w 576000"/>
                    <a:gd name="connsiteY23" fmla="*/ 392628 h 576000"/>
                    <a:gd name="connsiteX24" fmla="*/ 221200 w 576000"/>
                    <a:gd name="connsiteY24" fmla="*/ 440039 h 576000"/>
                    <a:gd name="connsiteX25" fmla="*/ 170988 w 576000"/>
                    <a:gd name="connsiteY25" fmla="*/ 440039 h 576000"/>
                    <a:gd name="connsiteX26" fmla="*/ 170988 w 576000"/>
                    <a:gd name="connsiteY26" fmla="*/ 384807 h 576000"/>
                    <a:gd name="connsiteX27" fmla="*/ 214090 w 576000"/>
                    <a:gd name="connsiteY27" fmla="*/ 378942 h 576000"/>
                    <a:gd name="connsiteX28" fmla="*/ 260302 w 576000"/>
                    <a:gd name="connsiteY28" fmla="*/ 327619 h 576000"/>
                    <a:gd name="connsiteX29" fmla="*/ 251415 w 576000"/>
                    <a:gd name="connsiteY29" fmla="*/ 298292 h 576000"/>
                    <a:gd name="connsiteX30" fmla="*/ 251860 w 576000"/>
                    <a:gd name="connsiteY30" fmla="*/ 291938 h 576000"/>
                    <a:gd name="connsiteX31" fmla="*/ 193205 w 576000"/>
                    <a:gd name="connsiteY31" fmla="*/ 265544 h 576000"/>
                    <a:gd name="connsiteX32" fmla="*/ 151437 w 576000"/>
                    <a:gd name="connsiteY32" fmla="*/ 278252 h 576000"/>
                    <a:gd name="connsiteX33" fmla="*/ 132330 w 576000"/>
                    <a:gd name="connsiteY33" fmla="*/ 226930 h 576000"/>
                    <a:gd name="connsiteX34" fmla="*/ 178986 w 576000"/>
                    <a:gd name="connsiteY34" fmla="*/ 205912 h 576000"/>
                    <a:gd name="connsiteX35" fmla="*/ 200760 w 576000"/>
                    <a:gd name="connsiteY35" fmla="*/ 247459 h 576000"/>
                    <a:gd name="connsiteX36" fmla="*/ 258081 w 576000"/>
                    <a:gd name="connsiteY36" fmla="*/ 273853 h 576000"/>
                    <a:gd name="connsiteX37" fmla="*/ 287852 w 576000"/>
                    <a:gd name="connsiteY37" fmla="*/ 250881 h 576000"/>
                    <a:gd name="connsiteX38" fmla="*/ 287852 w 576000"/>
                    <a:gd name="connsiteY38" fmla="*/ 183428 h 576000"/>
                    <a:gd name="connsiteX39" fmla="*/ 261191 w 576000"/>
                    <a:gd name="connsiteY39" fmla="*/ 145792 h 576000"/>
                    <a:gd name="connsiteX40" fmla="*/ 296739 w 576000"/>
                    <a:gd name="connsiteY40" fmla="*/ 106689 h 576000"/>
                    <a:gd name="connsiteX41" fmla="*/ 288041 w 576000"/>
                    <a:gd name="connsiteY41" fmla="*/ 49559 h 576000"/>
                    <a:gd name="connsiteX42" fmla="*/ 244460 w 576000"/>
                    <a:gd name="connsiteY42" fmla="*/ 81396 h 576000"/>
                    <a:gd name="connsiteX43" fmla="*/ 242996 w 576000"/>
                    <a:gd name="connsiteY43" fmla="*/ 89320 h 576000"/>
                    <a:gd name="connsiteX44" fmla="*/ 208582 w 576000"/>
                    <a:gd name="connsiteY44" fmla="*/ 100003 h 576000"/>
                    <a:gd name="connsiteX45" fmla="*/ 143729 w 576000"/>
                    <a:gd name="connsiteY45" fmla="*/ 143729 h 576000"/>
                    <a:gd name="connsiteX46" fmla="*/ 119864 w 576000"/>
                    <a:gd name="connsiteY46" fmla="*/ 179124 h 576000"/>
                    <a:gd name="connsiteX47" fmla="*/ 112792 w 576000"/>
                    <a:gd name="connsiteY47" fmla="*/ 177579 h 576000"/>
                    <a:gd name="connsiteX48" fmla="*/ 69211 w 576000"/>
                    <a:gd name="connsiteY48" fmla="*/ 209599 h 576000"/>
                    <a:gd name="connsiteX49" fmla="*/ 69063 w 576000"/>
                    <a:gd name="connsiteY49" fmla="*/ 249610 h 576000"/>
                    <a:gd name="connsiteX50" fmla="*/ 85955 w 576000"/>
                    <a:gd name="connsiteY50" fmla="*/ 268298 h 576000"/>
                    <a:gd name="connsiteX51" fmla="*/ 83969 w 576000"/>
                    <a:gd name="connsiteY51" fmla="*/ 288000 h 576000"/>
                    <a:gd name="connsiteX52" fmla="*/ 100003 w 576000"/>
                    <a:gd name="connsiteY52" fmla="*/ 367418 h 576000"/>
                    <a:gd name="connsiteX53" fmla="*/ 131425 w 576000"/>
                    <a:gd name="connsiteY53" fmla="*/ 414023 h 576000"/>
                    <a:gd name="connsiteX54" fmla="*/ 120666 w 576000"/>
                    <a:gd name="connsiteY54" fmla="*/ 419734 h 576000"/>
                    <a:gd name="connsiteX55" fmla="*/ 120666 w 576000"/>
                    <a:gd name="connsiteY55" fmla="*/ 493248 h 576000"/>
                    <a:gd name="connsiteX56" fmla="*/ 187498 w 576000"/>
                    <a:gd name="connsiteY56" fmla="*/ 493248 h 576000"/>
                    <a:gd name="connsiteX57" fmla="*/ 198151 w 576000"/>
                    <a:gd name="connsiteY57" fmla="*/ 468965 h 576000"/>
                    <a:gd name="connsiteX58" fmla="*/ 208582 w 576000"/>
                    <a:gd name="connsiteY58" fmla="*/ 475997 h 576000"/>
                    <a:gd name="connsiteX59" fmla="*/ 288000 w 576000"/>
                    <a:gd name="connsiteY59" fmla="*/ 492031 h 576000"/>
                    <a:gd name="connsiteX60" fmla="*/ 367418 w 576000"/>
                    <a:gd name="connsiteY60" fmla="*/ 475997 h 576000"/>
                    <a:gd name="connsiteX61" fmla="*/ 377847 w 576000"/>
                    <a:gd name="connsiteY61" fmla="*/ 468966 h 576000"/>
                    <a:gd name="connsiteX62" fmla="*/ 388584 w 576000"/>
                    <a:gd name="connsiteY62" fmla="*/ 493899 h 576000"/>
                    <a:gd name="connsiteX63" fmla="*/ 455415 w 576000"/>
                    <a:gd name="connsiteY63" fmla="*/ 493899 h 576000"/>
                    <a:gd name="connsiteX64" fmla="*/ 455415 w 576000"/>
                    <a:gd name="connsiteY64" fmla="*/ 420384 h 576000"/>
                    <a:gd name="connsiteX65" fmla="*/ 444274 w 576000"/>
                    <a:gd name="connsiteY65" fmla="*/ 414470 h 576000"/>
                    <a:gd name="connsiteX66" fmla="*/ 475997 w 576000"/>
                    <a:gd name="connsiteY66" fmla="*/ 367418 h 576000"/>
                    <a:gd name="connsiteX67" fmla="*/ 492031 w 576000"/>
                    <a:gd name="connsiteY67" fmla="*/ 288000 h 576000"/>
                    <a:gd name="connsiteX68" fmla="*/ 490097 w 576000"/>
                    <a:gd name="connsiteY68" fmla="*/ 268813 h 576000"/>
                    <a:gd name="connsiteX69" fmla="*/ 506796 w 576000"/>
                    <a:gd name="connsiteY69" fmla="*/ 250016 h 576000"/>
                    <a:gd name="connsiteX70" fmla="*/ 506870 w 576000"/>
                    <a:gd name="connsiteY70" fmla="*/ 210250 h 576000"/>
                    <a:gd name="connsiteX71" fmla="*/ 463289 w 576000"/>
                    <a:gd name="connsiteY71" fmla="*/ 178230 h 576000"/>
                    <a:gd name="connsiteX72" fmla="*/ 456529 w 576000"/>
                    <a:gd name="connsiteY72" fmla="*/ 179707 h 576000"/>
                    <a:gd name="connsiteX73" fmla="*/ 432272 w 576000"/>
                    <a:gd name="connsiteY73" fmla="*/ 143729 h 576000"/>
                    <a:gd name="connsiteX74" fmla="*/ 367418 w 576000"/>
                    <a:gd name="connsiteY74" fmla="*/ 100003 h 576000"/>
                    <a:gd name="connsiteX75" fmla="*/ 333091 w 576000"/>
                    <a:gd name="connsiteY75" fmla="*/ 89347 h 576000"/>
                    <a:gd name="connsiteX76" fmla="*/ 331622 w 576000"/>
                    <a:gd name="connsiteY76" fmla="*/ 81396 h 576000"/>
                    <a:gd name="connsiteX77" fmla="*/ 288041 w 576000"/>
                    <a:gd name="connsiteY77" fmla="*/ 49559 h 576000"/>
                    <a:gd name="connsiteX78" fmla="*/ 288000 w 576000"/>
                    <a:gd name="connsiteY78" fmla="*/ 0 h 576000"/>
                    <a:gd name="connsiteX79" fmla="*/ 576000 w 576000"/>
                    <a:gd name="connsiteY79" fmla="*/ 288000 h 576000"/>
                    <a:gd name="connsiteX80" fmla="*/ 288000 w 576000"/>
                    <a:gd name="connsiteY80" fmla="*/ 576000 h 576000"/>
                    <a:gd name="connsiteX81" fmla="*/ 0 w 576000"/>
                    <a:gd name="connsiteY81" fmla="*/ 288000 h 576000"/>
                    <a:gd name="connsiteX82" fmla="*/ 288000 w 576000"/>
                    <a:gd name="connsiteY82" fmla="*/ 0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76000" h="576000">
                      <a:moveTo>
                        <a:pt x="296739" y="106689"/>
                      </a:moveTo>
                      <a:cubicBezTo>
                        <a:pt x="316291" y="106689"/>
                        <a:pt x="332287" y="124285"/>
                        <a:pt x="332287" y="145792"/>
                      </a:cubicBezTo>
                      <a:cubicBezTo>
                        <a:pt x="332287" y="163877"/>
                        <a:pt x="320734" y="179029"/>
                        <a:pt x="305626" y="183428"/>
                      </a:cubicBezTo>
                      <a:lnTo>
                        <a:pt x="305626" y="251369"/>
                      </a:lnTo>
                      <a:cubicBezTo>
                        <a:pt x="318068" y="253813"/>
                        <a:pt x="329176" y="262611"/>
                        <a:pt x="335397" y="274342"/>
                      </a:cubicBezTo>
                      <a:lnTo>
                        <a:pt x="392719" y="247948"/>
                      </a:lnTo>
                      <a:cubicBezTo>
                        <a:pt x="390497" y="230840"/>
                        <a:pt x="399384" y="213244"/>
                        <a:pt x="414492" y="206401"/>
                      </a:cubicBezTo>
                      <a:cubicBezTo>
                        <a:pt x="432710" y="198092"/>
                        <a:pt x="453594" y="207378"/>
                        <a:pt x="461149" y="227419"/>
                      </a:cubicBezTo>
                      <a:cubicBezTo>
                        <a:pt x="468702" y="247459"/>
                        <a:pt x="459815" y="269943"/>
                        <a:pt x="442041" y="278741"/>
                      </a:cubicBezTo>
                      <a:cubicBezTo>
                        <a:pt x="426933" y="285584"/>
                        <a:pt x="409604" y="279718"/>
                        <a:pt x="400272" y="266033"/>
                      </a:cubicBezTo>
                      <a:lnTo>
                        <a:pt x="341618" y="292427"/>
                      </a:lnTo>
                      <a:cubicBezTo>
                        <a:pt x="342063" y="294382"/>
                        <a:pt x="342063" y="296826"/>
                        <a:pt x="342063" y="298781"/>
                      </a:cubicBezTo>
                      <a:cubicBezTo>
                        <a:pt x="342063" y="310023"/>
                        <a:pt x="338952" y="319799"/>
                        <a:pt x="333176" y="328108"/>
                      </a:cubicBezTo>
                      <a:lnTo>
                        <a:pt x="379388" y="379430"/>
                      </a:lnTo>
                      <a:cubicBezTo>
                        <a:pt x="393163" y="370632"/>
                        <a:pt x="410937" y="372587"/>
                        <a:pt x="422490" y="385296"/>
                      </a:cubicBezTo>
                      <a:cubicBezTo>
                        <a:pt x="436265" y="400448"/>
                        <a:pt x="436265" y="425376"/>
                        <a:pt x="422490" y="440528"/>
                      </a:cubicBezTo>
                      <a:cubicBezTo>
                        <a:pt x="408715" y="455680"/>
                        <a:pt x="386053" y="455680"/>
                        <a:pt x="372279" y="440528"/>
                      </a:cubicBezTo>
                      <a:cubicBezTo>
                        <a:pt x="360726" y="427331"/>
                        <a:pt x="358948" y="407780"/>
                        <a:pt x="366946" y="392628"/>
                      </a:cubicBezTo>
                      <a:lnTo>
                        <a:pt x="319845" y="340817"/>
                      </a:lnTo>
                      <a:cubicBezTo>
                        <a:pt x="313180" y="345215"/>
                        <a:pt x="305626" y="347660"/>
                        <a:pt x="297628" y="347660"/>
                      </a:cubicBezTo>
                      <a:cubicBezTo>
                        <a:pt x="297183" y="347660"/>
                        <a:pt x="297183" y="347660"/>
                        <a:pt x="296739" y="347660"/>
                      </a:cubicBezTo>
                      <a:cubicBezTo>
                        <a:pt x="296295" y="347660"/>
                        <a:pt x="296295" y="347660"/>
                        <a:pt x="295850" y="347660"/>
                      </a:cubicBezTo>
                      <a:cubicBezTo>
                        <a:pt x="287852" y="347660"/>
                        <a:pt x="280298" y="345215"/>
                        <a:pt x="273633" y="340817"/>
                      </a:cubicBezTo>
                      <a:lnTo>
                        <a:pt x="226532" y="392628"/>
                      </a:lnTo>
                      <a:cubicBezTo>
                        <a:pt x="234530" y="407780"/>
                        <a:pt x="232753" y="427331"/>
                        <a:pt x="221200" y="440039"/>
                      </a:cubicBezTo>
                      <a:cubicBezTo>
                        <a:pt x="207425" y="455192"/>
                        <a:pt x="184763" y="455192"/>
                        <a:pt x="170988" y="440039"/>
                      </a:cubicBezTo>
                      <a:cubicBezTo>
                        <a:pt x="157213" y="424887"/>
                        <a:pt x="157213" y="399959"/>
                        <a:pt x="170988" y="384807"/>
                      </a:cubicBezTo>
                      <a:cubicBezTo>
                        <a:pt x="182541" y="372099"/>
                        <a:pt x="200315" y="370144"/>
                        <a:pt x="214090" y="378942"/>
                      </a:cubicBezTo>
                      <a:lnTo>
                        <a:pt x="260302" y="327619"/>
                      </a:lnTo>
                      <a:cubicBezTo>
                        <a:pt x="254526" y="319310"/>
                        <a:pt x="251415" y="309045"/>
                        <a:pt x="251415" y="298292"/>
                      </a:cubicBezTo>
                      <a:cubicBezTo>
                        <a:pt x="251415" y="296337"/>
                        <a:pt x="251415" y="293893"/>
                        <a:pt x="251860" y="291938"/>
                      </a:cubicBezTo>
                      <a:lnTo>
                        <a:pt x="193205" y="265544"/>
                      </a:lnTo>
                      <a:cubicBezTo>
                        <a:pt x="183874" y="279718"/>
                        <a:pt x="166544" y="285095"/>
                        <a:pt x="151437" y="278252"/>
                      </a:cubicBezTo>
                      <a:cubicBezTo>
                        <a:pt x="133218" y="269943"/>
                        <a:pt x="124775" y="246970"/>
                        <a:pt x="132330" y="226930"/>
                      </a:cubicBezTo>
                      <a:cubicBezTo>
                        <a:pt x="139883" y="206890"/>
                        <a:pt x="160768" y="197603"/>
                        <a:pt x="178986" y="205912"/>
                      </a:cubicBezTo>
                      <a:cubicBezTo>
                        <a:pt x="194539" y="212755"/>
                        <a:pt x="202981" y="230352"/>
                        <a:pt x="200760" y="247459"/>
                      </a:cubicBezTo>
                      <a:lnTo>
                        <a:pt x="258081" y="273853"/>
                      </a:lnTo>
                      <a:cubicBezTo>
                        <a:pt x="264301" y="262122"/>
                        <a:pt x="274966" y="253324"/>
                        <a:pt x="287852" y="250881"/>
                      </a:cubicBezTo>
                      <a:lnTo>
                        <a:pt x="287852" y="183428"/>
                      </a:lnTo>
                      <a:cubicBezTo>
                        <a:pt x="272744" y="179029"/>
                        <a:pt x="261191" y="163877"/>
                        <a:pt x="261191" y="145792"/>
                      </a:cubicBezTo>
                      <a:cubicBezTo>
                        <a:pt x="261191" y="124285"/>
                        <a:pt x="277188" y="106689"/>
                        <a:pt x="296739" y="106689"/>
                      </a:cubicBezTo>
                      <a:close/>
                      <a:moveTo>
                        <a:pt x="288041" y="49559"/>
                      </a:moveTo>
                      <a:cubicBezTo>
                        <a:pt x="268524" y="49559"/>
                        <a:pt x="251668" y="62733"/>
                        <a:pt x="244460" y="81396"/>
                      </a:cubicBezTo>
                      <a:lnTo>
                        <a:pt x="242996" y="89320"/>
                      </a:lnTo>
                      <a:lnTo>
                        <a:pt x="208582" y="100003"/>
                      </a:lnTo>
                      <a:cubicBezTo>
                        <a:pt x="184172" y="110327"/>
                        <a:pt x="162190" y="125267"/>
                        <a:pt x="143729" y="143729"/>
                      </a:cubicBezTo>
                      <a:lnTo>
                        <a:pt x="119864" y="179124"/>
                      </a:lnTo>
                      <a:lnTo>
                        <a:pt x="112792" y="177579"/>
                      </a:lnTo>
                      <a:cubicBezTo>
                        <a:pt x="94273" y="177640"/>
                        <a:pt x="76752" y="189595"/>
                        <a:pt x="69211" y="209599"/>
                      </a:cubicBezTo>
                      <a:cubicBezTo>
                        <a:pt x="64184" y="222936"/>
                        <a:pt x="64480" y="237249"/>
                        <a:pt x="69063" y="249610"/>
                      </a:cubicBezTo>
                      <a:lnTo>
                        <a:pt x="85955" y="268298"/>
                      </a:lnTo>
                      <a:lnTo>
                        <a:pt x="83969" y="288000"/>
                      </a:lnTo>
                      <a:cubicBezTo>
                        <a:pt x="83969" y="316171"/>
                        <a:pt x="89678" y="343008"/>
                        <a:pt x="100003" y="367418"/>
                      </a:cubicBezTo>
                      <a:lnTo>
                        <a:pt x="131425" y="414023"/>
                      </a:lnTo>
                      <a:lnTo>
                        <a:pt x="120666" y="419734"/>
                      </a:lnTo>
                      <a:cubicBezTo>
                        <a:pt x="102332" y="439901"/>
                        <a:pt x="102332" y="473081"/>
                        <a:pt x="120666" y="493248"/>
                      </a:cubicBezTo>
                      <a:cubicBezTo>
                        <a:pt x="139000" y="513416"/>
                        <a:pt x="169163" y="513416"/>
                        <a:pt x="187498" y="493248"/>
                      </a:cubicBezTo>
                      <a:lnTo>
                        <a:pt x="198151" y="468965"/>
                      </a:lnTo>
                      <a:lnTo>
                        <a:pt x="208582" y="475997"/>
                      </a:lnTo>
                      <a:cubicBezTo>
                        <a:pt x="232992" y="486322"/>
                        <a:pt x="259829" y="492031"/>
                        <a:pt x="288000" y="492031"/>
                      </a:cubicBezTo>
                      <a:cubicBezTo>
                        <a:pt x="316171" y="492031"/>
                        <a:pt x="343008" y="486322"/>
                        <a:pt x="367418" y="475997"/>
                      </a:cubicBezTo>
                      <a:lnTo>
                        <a:pt x="377847" y="468966"/>
                      </a:lnTo>
                      <a:lnTo>
                        <a:pt x="388584" y="493899"/>
                      </a:lnTo>
                      <a:cubicBezTo>
                        <a:pt x="406918" y="514066"/>
                        <a:pt x="437081" y="514066"/>
                        <a:pt x="455415" y="493899"/>
                      </a:cubicBezTo>
                      <a:cubicBezTo>
                        <a:pt x="473750" y="473731"/>
                        <a:pt x="473750" y="440552"/>
                        <a:pt x="455415" y="420384"/>
                      </a:cubicBezTo>
                      <a:lnTo>
                        <a:pt x="444274" y="414470"/>
                      </a:lnTo>
                      <a:lnTo>
                        <a:pt x="475997" y="367418"/>
                      </a:lnTo>
                      <a:cubicBezTo>
                        <a:pt x="486322" y="343008"/>
                        <a:pt x="492031" y="316171"/>
                        <a:pt x="492031" y="288000"/>
                      </a:cubicBezTo>
                      <a:lnTo>
                        <a:pt x="490097" y="268813"/>
                      </a:lnTo>
                      <a:lnTo>
                        <a:pt x="506796" y="250016"/>
                      </a:lnTo>
                      <a:cubicBezTo>
                        <a:pt x="511454" y="237737"/>
                        <a:pt x="511897" y="223587"/>
                        <a:pt x="506870" y="210250"/>
                      </a:cubicBezTo>
                      <a:cubicBezTo>
                        <a:pt x="499329" y="190245"/>
                        <a:pt x="481808" y="178291"/>
                        <a:pt x="463289" y="178230"/>
                      </a:cubicBezTo>
                      <a:lnTo>
                        <a:pt x="456529" y="179707"/>
                      </a:lnTo>
                      <a:lnTo>
                        <a:pt x="432272" y="143729"/>
                      </a:lnTo>
                      <a:cubicBezTo>
                        <a:pt x="413811" y="125267"/>
                        <a:pt x="391828" y="110327"/>
                        <a:pt x="367418" y="100003"/>
                      </a:cubicBezTo>
                      <a:lnTo>
                        <a:pt x="333091" y="89347"/>
                      </a:lnTo>
                      <a:lnTo>
                        <a:pt x="331622" y="81396"/>
                      </a:lnTo>
                      <a:cubicBezTo>
                        <a:pt x="324414" y="62733"/>
                        <a:pt x="307558" y="49559"/>
                        <a:pt x="288041" y="49559"/>
                      </a:cubicBezTo>
                      <a:close/>
                      <a:moveTo>
                        <a:pt x="288000" y="0"/>
                      </a:moveTo>
                      <a:cubicBezTo>
                        <a:pt x="447058" y="0"/>
                        <a:pt x="576000" y="128942"/>
                        <a:pt x="576000" y="288000"/>
                      </a:cubicBezTo>
                      <a:cubicBezTo>
                        <a:pt x="576000" y="447058"/>
                        <a:pt x="447058" y="576000"/>
                        <a:pt x="288000" y="576000"/>
                      </a:cubicBezTo>
                      <a:cubicBezTo>
                        <a:pt x="128942" y="576000"/>
                        <a:pt x="0" y="447058"/>
                        <a:pt x="0" y="288000"/>
                      </a:cubicBezTo>
                      <a:cubicBezTo>
                        <a:pt x="0" y="128942"/>
                        <a:pt x="128942" y="0"/>
                        <a:pt x="28800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: Shape 42" descr="Network">
                  <a:extLst>
                    <a:ext uri="{FF2B5EF4-FFF2-40B4-BE49-F238E27FC236}">
                      <a16:creationId xmlns:a16="http://schemas.microsoft.com/office/drawing/2014/main" id="{565E2B70-293D-46F8-9793-4D83FD22E163}"/>
                    </a:ext>
                  </a:extLst>
                </p:cNvPr>
                <p:cNvSpPr/>
                <p:nvPr/>
              </p:nvSpPr>
              <p:spPr>
                <a:xfrm>
                  <a:off x="4317356" y="5427465"/>
                  <a:ext cx="576000" cy="576000"/>
                </a:xfrm>
                <a:custGeom>
                  <a:avLst/>
                  <a:gdLst>
                    <a:gd name="connsiteX0" fmla="*/ 296739 w 576000"/>
                    <a:gd name="connsiteY0" fmla="*/ 106689 h 576000"/>
                    <a:gd name="connsiteX1" fmla="*/ 332287 w 576000"/>
                    <a:gd name="connsiteY1" fmla="*/ 145792 h 576000"/>
                    <a:gd name="connsiteX2" fmla="*/ 305626 w 576000"/>
                    <a:gd name="connsiteY2" fmla="*/ 183428 h 576000"/>
                    <a:gd name="connsiteX3" fmla="*/ 305626 w 576000"/>
                    <a:gd name="connsiteY3" fmla="*/ 251369 h 576000"/>
                    <a:gd name="connsiteX4" fmla="*/ 335397 w 576000"/>
                    <a:gd name="connsiteY4" fmla="*/ 274342 h 576000"/>
                    <a:gd name="connsiteX5" fmla="*/ 392719 w 576000"/>
                    <a:gd name="connsiteY5" fmla="*/ 247948 h 576000"/>
                    <a:gd name="connsiteX6" fmla="*/ 414492 w 576000"/>
                    <a:gd name="connsiteY6" fmla="*/ 206401 h 576000"/>
                    <a:gd name="connsiteX7" fmla="*/ 461149 w 576000"/>
                    <a:gd name="connsiteY7" fmla="*/ 227419 h 576000"/>
                    <a:gd name="connsiteX8" fmla="*/ 442041 w 576000"/>
                    <a:gd name="connsiteY8" fmla="*/ 278741 h 576000"/>
                    <a:gd name="connsiteX9" fmla="*/ 400272 w 576000"/>
                    <a:gd name="connsiteY9" fmla="*/ 266033 h 576000"/>
                    <a:gd name="connsiteX10" fmla="*/ 341618 w 576000"/>
                    <a:gd name="connsiteY10" fmla="*/ 292427 h 576000"/>
                    <a:gd name="connsiteX11" fmla="*/ 342063 w 576000"/>
                    <a:gd name="connsiteY11" fmla="*/ 298781 h 576000"/>
                    <a:gd name="connsiteX12" fmla="*/ 333176 w 576000"/>
                    <a:gd name="connsiteY12" fmla="*/ 328108 h 576000"/>
                    <a:gd name="connsiteX13" fmla="*/ 379388 w 576000"/>
                    <a:gd name="connsiteY13" fmla="*/ 379430 h 576000"/>
                    <a:gd name="connsiteX14" fmla="*/ 422490 w 576000"/>
                    <a:gd name="connsiteY14" fmla="*/ 385296 h 576000"/>
                    <a:gd name="connsiteX15" fmla="*/ 422490 w 576000"/>
                    <a:gd name="connsiteY15" fmla="*/ 440528 h 576000"/>
                    <a:gd name="connsiteX16" fmla="*/ 372279 w 576000"/>
                    <a:gd name="connsiteY16" fmla="*/ 440528 h 576000"/>
                    <a:gd name="connsiteX17" fmla="*/ 366946 w 576000"/>
                    <a:gd name="connsiteY17" fmla="*/ 392628 h 576000"/>
                    <a:gd name="connsiteX18" fmla="*/ 319845 w 576000"/>
                    <a:gd name="connsiteY18" fmla="*/ 340817 h 576000"/>
                    <a:gd name="connsiteX19" fmla="*/ 297628 w 576000"/>
                    <a:gd name="connsiteY19" fmla="*/ 347660 h 576000"/>
                    <a:gd name="connsiteX20" fmla="*/ 296739 w 576000"/>
                    <a:gd name="connsiteY20" fmla="*/ 347660 h 576000"/>
                    <a:gd name="connsiteX21" fmla="*/ 295850 w 576000"/>
                    <a:gd name="connsiteY21" fmla="*/ 347660 h 576000"/>
                    <a:gd name="connsiteX22" fmla="*/ 273633 w 576000"/>
                    <a:gd name="connsiteY22" fmla="*/ 340817 h 576000"/>
                    <a:gd name="connsiteX23" fmla="*/ 226532 w 576000"/>
                    <a:gd name="connsiteY23" fmla="*/ 392628 h 576000"/>
                    <a:gd name="connsiteX24" fmla="*/ 221200 w 576000"/>
                    <a:gd name="connsiteY24" fmla="*/ 440039 h 576000"/>
                    <a:gd name="connsiteX25" fmla="*/ 170988 w 576000"/>
                    <a:gd name="connsiteY25" fmla="*/ 440039 h 576000"/>
                    <a:gd name="connsiteX26" fmla="*/ 170988 w 576000"/>
                    <a:gd name="connsiteY26" fmla="*/ 384807 h 576000"/>
                    <a:gd name="connsiteX27" fmla="*/ 214090 w 576000"/>
                    <a:gd name="connsiteY27" fmla="*/ 378942 h 576000"/>
                    <a:gd name="connsiteX28" fmla="*/ 260302 w 576000"/>
                    <a:gd name="connsiteY28" fmla="*/ 327619 h 576000"/>
                    <a:gd name="connsiteX29" fmla="*/ 251415 w 576000"/>
                    <a:gd name="connsiteY29" fmla="*/ 298292 h 576000"/>
                    <a:gd name="connsiteX30" fmla="*/ 251860 w 576000"/>
                    <a:gd name="connsiteY30" fmla="*/ 291938 h 576000"/>
                    <a:gd name="connsiteX31" fmla="*/ 193205 w 576000"/>
                    <a:gd name="connsiteY31" fmla="*/ 265544 h 576000"/>
                    <a:gd name="connsiteX32" fmla="*/ 151437 w 576000"/>
                    <a:gd name="connsiteY32" fmla="*/ 278252 h 576000"/>
                    <a:gd name="connsiteX33" fmla="*/ 132330 w 576000"/>
                    <a:gd name="connsiteY33" fmla="*/ 226930 h 576000"/>
                    <a:gd name="connsiteX34" fmla="*/ 178986 w 576000"/>
                    <a:gd name="connsiteY34" fmla="*/ 205912 h 576000"/>
                    <a:gd name="connsiteX35" fmla="*/ 200760 w 576000"/>
                    <a:gd name="connsiteY35" fmla="*/ 247459 h 576000"/>
                    <a:gd name="connsiteX36" fmla="*/ 258081 w 576000"/>
                    <a:gd name="connsiteY36" fmla="*/ 273853 h 576000"/>
                    <a:gd name="connsiteX37" fmla="*/ 287852 w 576000"/>
                    <a:gd name="connsiteY37" fmla="*/ 250881 h 576000"/>
                    <a:gd name="connsiteX38" fmla="*/ 287852 w 576000"/>
                    <a:gd name="connsiteY38" fmla="*/ 183428 h 576000"/>
                    <a:gd name="connsiteX39" fmla="*/ 261191 w 576000"/>
                    <a:gd name="connsiteY39" fmla="*/ 145792 h 576000"/>
                    <a:gd name="connsiteX40" fmla="*/ 296739 w 576000"/>
                    <a:gd name="connsiteY40" fmla="*/ 106689 h 576000"/>
                    <a:gd name="connsiteX41" fmla="*/ 288041 w 576000"/>
                    <a:gd name="connsiteY41" fmla="*/ 49559 h 576000"/>
                    <a:gd name="connsiteX42" fmla="*/ 244460 w 576000"/>
                    <a:gd name="connsiteY42" fmla="*/ 81396 h 576000"/>
                    <a:gd name="connsiteX43" fmla="*/ 242996 w 576000"/>
                    <a:gd name="connsiteY43" fmla="*/ 89320 h 576000"/>
                    <a:gd name="connsiteX44" fmla="*/ 208582 w 576000"/>
                    <a:gd name="connsiteY44" fmla="*/ 100003 h 576000"/>
                    <a:gd name="connsiteX45" fmla="*/ 143729 w 576000"/>
                    <a:gd name="connsiteY45" fmla="*/ 143729 h 576000"/>
                    <a:gd name="connsiteX46" fmla="*/ 119864 w 576000"/>
                    <a:gd name="connsiteY46" fmla="*/ 179124 h 576000"/>
                    <a:gd name="connsiteX47" fmla="*/ 112792 w 576000"/>
                    <a:gd name="connsiteY47" fmla="*/ 177579 h 576000"/>
                    <a:gd name="connsiteX48" fmla="*/ 69211 w 576000"/>
                    <a:gd name="connsiteY48" fmla="*/ 209599 h 576000"/>
                    <a:gd name="connsiteX49" fmla="*/ 69063 w 576000"/>
                    <a:gd name="connsiteY49" fmla="*/ 249610 h 576000"/>
                    <a:gd name="connsiteX50" fmla="*/ 85955 w 576000"/>
                    <a:gd name="connsiteY50" fmla="*/ 268298 h 576000"/>
                    <a:gd name="connsiteX51" fmla="*/ 83969 w 576000"/>
                    <a:gd name="connsiteY51" fmla="*/ 288000 h 576000"/>
                    <a:gd name="connsiteX52" fmla="*/ 100003 w 576000"/>
                    <a:gd name="connsiteY52" fmla="*/ 367418 h 576000"/>
                    <a:gd name="connsiteX53" fmla="*/ 131425 w 576000"/>
                    <a:gd name="connsiteY53" fmla="*/ 414023 h 576000"/>
                    <a:gd name="connsiteX54" fmla="*/ 120666 w 576000"/>
                    <a:gd name="connsiteY54" fmla="*/ 419734 h 576000"/>
                    <a:gd name="connsiteX55" fmla="*/ 120666 w 576000"/>
                    <a:gd name="connsiteY55" fmla="*/ 493248 h 576000"/>
                    <a:gd name="connsiteX56" fmla="*/ 187498 w 576000"/>
                    <a:gd name="connsiteY56" fmla="*/ 493248 h 576000"/>
                    <a:gd name="connsiteX57" fmla="*/ 198151 w 576000"/>
                    <a:gd name="connsiteY57" fmla="*/ 468965 h 576000"/>
                    <a:gd name="connsiteX58" fmla="*/ 208582 w 576000"/>
                    <a:gd name="connsiteY58" fmla="*/ 475997 h 576000"/>
                    <a:gd name="connsiteX59" fmla="*/ 288000 w 576000"/>
                    <a:gd name="connsiteY59" fmla="*/ 492031 h 576000"/>
                    <a:gd name="connsiteX60" fmla="*/ 367418 w 576000"/>
                    <a:gd name="connsiteY60" fmla="*/ 475997 h 576000"/>
                    <a:gd name="connsiteX61" fmla="*/ 377847 w 576000"/>
                    <a:gd name="connsiteY61" fmla="*/ 468966 h 576000"/>
                    <a:gd name="connsiteX62" fmla="*/ 388584 w 576000"/>
                    <a:gd name="connsiteY62" fmla="*/ 493899 h 576000"/>
                    <a:gd name="connsiteX63" fmla="*/ 455415 w 576000"/>
                    <a:gd name="connsiteY63" fmla="*/ 493899 h 576000"/>
                    <a:gd name="connsiteX64" fmla="*/ 455415 w 576000"/>
                    <a:gd name="connsiteY64" fmla="*/ 420384 h 576000"/>
                    <a:gd name="connsiteX65" fmla="*/ 444274 w 576000"/>
                    <a:gd name="connsiteY65" fmla="*/ 414470 h 576000"/>
                    <a:gd name="connsiteX66" fmla="*/ 475997 w 576000"/>
                    <a:gd name="connsiteY66" fmla="*/ 367418 h 576000"/>
                    <a:gd name="connsiteX67" fmla="*/ 492031 w 576000"/>
                    <a:gd name="connsiteY67" fmla="*/ 288000 h 576000"/>
                    <a:gd name="connsiteX68" fmla="*/ 490097 w 576000"/>
                    <a:gd name="connsiteY68" fmla="*/ 268813 h 576000"/>
                    <a:gd name="connsiteX69" fmla="*/ 506796 w 576000"/>
                    <a:gd name="connsiteY69" fmla="*/ 250016 h 576000"/>
                    <a:gd name="connsiteX70" fmla="*/ 506870 w 576000"/>
                    <a:gd name="connsiteY70" fmla="*/ 210250 h 576000"/>
                    <a:gd name="connsiteX71" fmla="*/ 463289 w 576000"/>
                    <a:gd name="connsiteY71" fmla="*/ 178230 h 576000"/>
                    <a:gd name="connsiteX72" fmla="*/ 456529 w 576000"/>
                    <a:gd name="connsiteY72" fmla="*/ 179707 h 576000"/>
                    <a:gd name="connsiteX73" fmla="*/ 432272 w 576000"/>
                    <a:gd name="connsiteY73" fmla="*/ 143729 h 576000"/>
                    <a:gd name="connsiteX74" fmla="*/ 367418 w 576000"/>
                    <a:gd name="connsiteY74" fmla="*/ 100003 h 576000"/>
                    <a:gd name="connsiteX75" fmla="*/ 333091 w 576000"/>
                    <a:gd name="connsiteY75" fmla="*/ 89347 h 576000"/>
                    <a:gd name="connsiteX76" fmla="*/ 331622 w 576000"/>
                    <a:gd name="connsiteY76" fmla="*/ 81396 h 576000"/>
                    <a:gd name="connsiteX77" fmla="*/ 288041 w 576000"/>
                    <a:gd name="connsiteY77" fmla="*/ 49559 h 576000"/>
                    <a:gd name="connsiteX78" fmla="*/ 288000 w 576000"/>
                    <a:gd name="connsiteY78" fmla="*/ 0 h 576000"/>
                    <a:gd name="connsiteX79" fmla="*/ 576000 w 576000"/>
                    <a:gd name="connsiteY79" fmla="*/ 288000 h 576000"/>
                    <a:gd name="connsiteX80" fmla="*/ 288000 w 576000"/>
                    <a:gd name="connsiteY80" fmla="*/ 576000 h 576000"/>
                    <a:gd name="connsiteX81" fmla="*/ 0 w 576000"/>
                    <a:gd name="connsiteY81" fmla="*/ 288000 h 576000"/>
                    <a:gd name="connsiteX82" fmla="*/ 288000 w 576000"/>
                    <a:gd name="connsiteY82" fmla="*/ 0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576000" h="576000">
                      <a:moveTo>
                        <a:pt x="296739" y="106689"/>
                      </a:moveTo>
                      <a:cubicBezTo>
                        <a:pt x="316291" y="106689"/>
                        <a:pt x="332287" y="124285"/>
                        <a:pt x="332287" y="145792"/>
                      </a:cubicBezTo>
                      <a:cubicBezTo>
                        <a:pt x="332287" y="163877"/>
                        <a:pt x="320734" y="179029"/>
                        <a:pt x="305626" y="183428"/>
                      </a:cubicBezTo>
                      <a:lnTo>
                        <a:pt x="305626" y="251369"/>
                      </a:lnTo>
                      <a:cubicBezTo>
                        <a:pt x="318068" y="253813"/>
                        <a:pt x="329176" y="262611"/>
                        <a:pt x="335397" y="274342"/>
                      </a:cubicBezTo>
                      <a:lnTo>
                        <a:pt x="392719" y="247948"/>
                      </a:lnTo>
                      <a:cubicBezTo>
                        <a:pt x="390497" y="230840"/>
                        <a:pt x="399384" y="213244"/>
                        <a:pt x="414492" y="206401"/>
                      </a:cubicBezTo>
                      <a:cubicBezTo>
                        <a:pt x="432710" y="198092"/>
                        <a:pt x="453594" y="207378"/>
                        <a:pt x="461149" y="227419"/>
                      </a:cubicBezTo>
                      <a:cubicBezTo>
                        <a:pt x="468702" y="247459"/>
                        <a:pt x="459815" y="269943"/>
                        <a:pt x="442041" y="278741"/>
                      </a:cubicBezTo>
                      <a:cubicBezTo>
                        <a:pt x="426933" y="285584"/>
                        <a:pt x="409604" y="279718"/>
                        <a:pt x="400272" y="266033"/>
                      </a:cubicBezTo>
                      <a:lnTo>
                        <a:pt x="341618" y="292427"/>
                      </a:lnTo>
                      <a:cubicBezTo>
                        <a:pt x="342063" y="294382"/>
                        <a:pt x="342063" y="296826"/>
                        <a:pt x="342063" y="298781"/>
                      </a:cubicBezTo>
                      <a:cubicBezTo>
                        <a:pt x="342063" y="310023"/>
                        <a:pt x="338952" y="319799"/>
                        <a:pt x="333176" y="328108"/>
                      </a:cubicBezTo>
                      <a:lnTo>
                        <a:pt x="379388" y="379430"/>
                      </a:lnTo>
                      <a:cubicBezTo>
                        <a:pt x="393163" y="370632"/>
                        <a:pt x="410937" y="372587"/>
                        <a:pt x="422490" y="385296"/>
                      </a:cubicBezTo>
                      <a:cubicBezTo>
                        <a:pt x="436265" y="400448"/>
                        <a:pt x="436265" y="425376"/>
                        <a:pt x="422490" y="440528"/>
                      </a:cubicBezTo>
                      <a:cubicBezTo>
                        <a:pt x="408715" y="455680"/>
                        <a:pt x="386053" y="455680"/>
                        <a:pt x="372279" y="440528"/>
                      </a:cubicBezTo>
                      <a:cubicBezTo>
                        <a:pt x="360726" y="427331"/>
                        <a:pt x="358948" y="407780"/>
                        <a:pt x="366946" y="392628"/>
                      </a:cubicBezTo>
                      <a:lnTo>
                        <a:pt x="319845" y="340817"/>
                      </a:lnTo>
                      <a:cubicBezTo>
                        <a:pt x="313180" y="345215"/>
                        <a:pt x="305626" y="347660"/>
                        <a:pt x="297628" y="347660"/>
                      </a:cubicBezTo>
                      <a:cubicBezTo>
                        <a:pt x="297183" y="347660"/>
                        <a:pt x="297183" y="347660"/>
                        <a:pt x="296739" y="347660"/>
                      </a:cubicBezTo>
                      <a:cubicBezTo>
                        <a:pt x="296295" y="347660"/>
                        <a:pt x="296295" y="347660"/>
                        <a:pt x="295850" y="347660"/>
                      </a:cubicBezTo>
                      <a:cubicBezTo>
                        <a:pt x="287852" y="347660"/>
                        <a:pt x="280298" y="345215"/>
                        <a:pt x="273633" y="340817"/>
                      </a:cubicBezTo>
                      <a:lnTo>
                        <a:pt x="226532" y="392628"/>
                      </a:lnTo>
                      <a:cubicBezTo>
                        <a:pt x="234530" y="407780"/>
                        <a:pt x="232753" y="427331"/>
                        <a:pt x="221200" y="440039"/>
                      </a:cubicBezTo>
                      <a:cubicBezTo>
                        <a:pt x="207425" y="455192"/>
                        <a:pt x="184763" y="455192"/>
                        <a:pt x="170988" y="440039"/>
                      </a:cubicBezTo>
                      <a:cubicBezTo>
                        <a:pt x="157213" y="424887"/>
                        <a:pt x="157213" y="399959"/>
                        <a:pt x="170988" y="384807"/>
                      </a:cubicBezTo>
                      <a:cubicBezTo>
                        <a:pt x="182541" y="372099"/>
                        <a:pt x="200315" y="370144"/>
                        <a:pt x="214090" y="378942"/>
                      </a:cubicBezTo>
                      <a:lnTo>
                        <a:pt x="260302" y="327619"/>
                      </a:lnTo>
                      <a:cubicBezTo>
                        <a:pt x="254526" y="319310"/>
                        <a:pt x="251415" y="309045"/>
                        <a:pt x="251415" y="298292"/>
                      </a:cubicBezTo>
                      <a:cubicBezTo>
                        <a:pt x="251415" y="296337"/>
                        <a:pt x="251415" y="293893"/>
                        <a:pt x="251860" y="291938"/>
                      </a:cubicBezTo>
                      <a:lnTo>
                        <a:pt x="193205" y="265544"/>
                      </a:lnTo>
                      <a:cubicBezTo>
                        <a:pt x="183874" y="279718"/>
                        <a:pt x="166544" y="285095"/>
                        <a:pt x="151437" y="278252"/>
                      </a:cubicBezTo>
                      <a:cubicBezTo>
                        <a:pt x="133218" y="269943"/>
                        <a:pt x="124775" y="246970"/>
                        <a:pt x="132330" y="226930"/>
                      </a:cubicBezTo>
                      <a:cubicBezTo>
                        <a:pt x="139883" y="206890"/>
                        <a:pt x="160768" y="197603"/>
                        <a:pt x="178986" y="205912"/>
                      </a:cubicBezTo>
                      <a:cubicBezTo>
                        <a:pt x="194539" y="212755"/>
                        <a:pt x="202981" y="230352"/>
                        <a:pt x="200760" y="247459"/>
                      </a:cubicBezTo>
                      <a:lnTo>
                        <a:pt x="258081" y="273853"/>
                      </a:lnTo>
                      <a:cubicBezTo>
                        <a:pt x="264301" y="262122"/>
                        <a:pt x="274966" y="253324"/>
                        <a:pt x="287852" y="250881"/>
                      </a:cubicBezTo>
                      <a:lnTo>
                        <a:pt x="287852" y="183428"/>
                      </a:lnTo>
                      <a:cubicBezTo>
                        <a:pt x="272744" y="179029"/>
                        <a:pt x="261191" y="163877"/>
                        <a:pt x="261191" y="145792"/>
                      </a:cubicBezTo>
                      <a:cubicBezTo>
                        <a:pt x="261191" y="124285"/>
                        <a:pt x="277188" y="106689"/>
                        <a:pt x="296739" y="106689"/>
                      </a:cubicBezTo>
                      <a:close/>
                      <a:moveTo>
                        <a:pt x="288041" y="49559"/>
                      </a:moveTo>
                      <a:cubicBezTo>
                        <a:pt x="268524" y="49559"/>
                        <a:pt x="251668" y="62733"/>
                        <a:pt x="244460" y="81396"/>
                      </a:cubicBezTo>
                      <a:lnTo>
                        <a:pt x="242996" y="89320"/>
                      </a:lnTo>
                      <a:lnTo>
                        <a:pt x="208582" y="100003"/>
                      </a:lnTo>
                      <a:cubicBezTo>
                        <a:pt x="184172" y="110327"/>
                        <a:pt x="162190" y="125267"/>
                        <a:pt x="143729" y="143729"/>
                      </a:cubicBezTo>
                      <a:lnTo>
                        <a:pt x="119864" y="179124"/>
                      </a:lnTo>
                      <a:lnTo>
                        <a:pt x="112792" y="177579"/>
                      </a:lnTo>
                      <a:cubicBezTo>
                        <a:pt x="94273" y="177640"/>
                        <a:pt x="76752" y="189595"/>
                        <a:pt x="69211" y="209599"/>
                      </a:cubicBezTo>
                      <a:cubicBezTo>
                        <a:pt x="64184" y="222936"/>
                        <a:pt x="64480" y="237249"/>
                        <a:pt x="69063" y="249610"/>
                      </a:cubicBezTo>
                      <a:lnTo>
                        <a:pt x="85955" y="268298"/>
                      </a:lnTo>
                      <a:lnTo>
                        <a:pt x="83969" y="288000"/>
                      </a:lnTo>
                      <a:cubicBezTo>
                        <a:pt x="83969" y="316171"/>
                        <a:pt x="89678" y="343008"/>
                        <a:pt x="100003" y="367418"/>
                      </a:cubicBezTo>
                      <a:lnTo>
                        <a:pt x="131425" y="414023"/>
                      </a:lnTo>
                      <a:lnTo>
                        <a:pt x="120666" y="419734"/>
                      </a:lnTo>
                      <a:cubicBezTo>
                        <a:pt x="102332" y="439901"/>
                        <a:pt x="102332" y="473081"/>
                        <a:pt x="120666" y="493248"/>
                      </a:cubicBezTo>
                      <a:cubicBezTo>
                        <a:pt x="139000" y="513416"/>
                        <a:pt x="169163" y="513416"/>
                        <a:pt x="187498" y="493248"/>
                      </a:cubicBezTo>
                      <a:lnTo>
                        <a:pt x="198151" y="468965"/>
                      </a:lnTo>
                      <a:lnTo>
                        <a:pt x="208582" y="475997"/>
                      </a:lnTo>
                      <a:cubicBezTo>
                        <a:pt x="232992" y="486322"/>
                        <a:pt x="259829" y="492031"/>
                        <a:pt x="288000" y="492031"/>
                      </a:cubicBezTo>
                      <a:cubicBezTo>
                        <a:pt x="316171" y="492031"/>
                        <a:pt x="343008" y="486322"/>
                        <a:pt x="367418" y="475997"/>
                      </a:cubicBezTo>
                      <a:lnTo>
                        <a:pt x="377847" y="468966"/>
                      </a:lnTo>
                      <a:lnTo>
                        <a:pt x="388584" y="493899"/>
                      </a:lnTo>
                      <a:cubicBezTo>
                        <a:pt x="406918" y="514066"/>
                        <a:pt x="437081" y="514066"/>
                        <a:pt x="455415" y="493899"/>
                      </a:cubicBezTo>
                      <a:cubicBezTo>
                        <a:pt x="473750" y="473731"/>
                        <a:pt x="473750" y="440552"/>
                        <a:pt x="455415" y="420384"/>
                      </a:cubicBezTo>
                      <a:lnTo>
                        <a:pt x="444274" y="414470"/>
                      </a:lnTo>
                      <a:lnTo>
                        <a:pt x="475997" y="367418"/>
                      </a:lnTo>
                      <a:cubicBezTo>
                        <a:pt x="486322" y="343008"/>
                        <a:pt x="492031" y="316171"/>
                        <a:pt x="492031" y="288000"/>
                      </a:cubicBezTo>
                      <a:lnTo>
                        <a:pt x="490097" y="268813"/>
                      </a:lnTo>
                      <a:lnTo>
                        <a:pt x="506796" y="250016"/>
                      </a:lnTo>
                      <a:cubicBezTo>
                        <a:pt x="511454" y="237737"/>
                        <a:pt x="511897" y="223587"/>
                        <a:pt x="506870" y="210250"/>
                      </a:cubicBezTo>
                      <a:cubicBezTo>
                        <a:pt x="499329" y="190245"/>
                        <a:pt x="481808" y="178291"/>
                        <a:pt x="463289" y="178230"/>
                      </a:cubicBezTo>
                      <a:lnTo>
                        <a:pt x="456529" y="179707"/>
                      </a:lnTo>
                      <a:lnTo>
                        <a:pt x="432272" y="143729"/>
                      </a:lnTo>
                      <a:cubicBezTo>
                        <a:pt x="413811" y="125267"/>
                        <a:pt x="391828" y="110327"/>
                        <a:pt x="367418" y="100003"/>
                      </a:cubicBezTo>
                      <a:lnTo>
                        <a:pt x="333091" y="89347"/>
                      </a:lnTo>
                      <a:lnTo>
                        <a:pt x="331622" y="81396"/>
                      </a:lnTo>
                      <a:cubicBezTo>
                        <a:pt x="324414" y="62733"/>
                        <a:pt x="307558" y="49559"/>
                        <a:pt x="288041" y="49559"/>
                      </a:cubicBezTo>
                      <a:close/>
                      <a:moveTo>
                        <a:pt x="288000" y="0"/>
                      </a:moveTo>
                      <a:cubicBezTo>
                        <a:pt x="447058" y="0"/>
                        <a:pt x="576000" y="128942"/>
                        <a:pt x="576000" y="288000"/>
                      </a:cubicBezTo>
                      <a:cubicBezTo>
                        <a:pt x="576000" y="447058"/>
                        <a:pt x="447058" y="576000"/>
                        <a:pt x="288000" y="576000"/>
                      </a:cubicBezTo>
                      <a:cubicBezTo>
                        <a:pt x="128942" y="576000"/>
                        <a:pt x="0" y="447058"/>
                        <a:pt x="0" y="288000"/>
                      </a:cubicBezTo>
                      <a:cubicBezTo>
                        <a:pt x="0" y="128942"/>
                        <a:pt x="128942" y="0"/>
                        <a:pt x="28800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70">
                    <a:defRPr/>
                  </a:pPr>
                  <a:endParaRPr lang="ru-R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Arrow: Right 47">
                  <a:extLst>
                    <a:ext uri="{FF2B5EF4-FFF2-40B4-BE49-F238E27FC236}">
                      <a16:creationId xmlns:a16="http://schemas.microsoft.com/office/drawing/2014/main" id="{252CD3DE-F594-4CEE-AD15-7872F27088D7}"/>
                    </a:ext>
                  </a:extLst>
                </p:cNvPr>
                <p:cNvSpPr/>
                <p:nvPr/>
              </p:nvSpPr>
              <p:spPr>
                <a:xfrm rot="19310127">
                  <a:off x="2486886" y="4803558"/>
                  <a:ext cx="303735" cy="150907"/>
                </a:xfrm>
                <a:prstGeom prst="rightArrow">
                  <a:avLst>
                    <a:gd name="adj1" fmla="val 50000"/>
                    <a:gd name="adj2" fmla="val 758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Arrow: Right 48">
                  <a:extLst>
                    <a:ext uri="{FF2B5EF4-FFF2-40B4-BE49-F238E27FC236}">
                      <a16:creationId xmlns:a16="http://schemas.microsoft.com/office/drawing/2014/main" id="{4A067635-A6C5-43E7-BA40-D6C797E6E9E3}"/>
                    </a:ext>
                  </a:extLst>
                </p:cNvPr>
                <p:cNvSpPr/>
                <p:nvPr/>
              </p:nvSpPr>
              <p:spPr>
                <a:xfrm>
                  <a:off x="3379959" y="4526420"/>
                  <a:ext cx="873379" cy="150907"/>
                </a:xfrm>
                <a:prstGeom prst="rightArrow">
                  <a:avLst>
                    <a:gd name="adj1" fmla="val 50000"/>
                    <a:gd name="adj2" fmla="val 758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0" name="Arrow: Right 49">
                  <a:extLst>
                    <a:ext uri="{FF2B5EF4-FFF2-40B4-BE49-F238E27FC236}">
                      <a16:creationId xmlns:a16="http://schemas.microsoft.com/office/drawing/2014/main" id="{A1A7B009-689B-4DF4-BC8E-DE98227FD6E3}"/>
                    </a:ext>
                  </a:extLst>
                </p:cNvPr>
                <p:cNvSpPr/>
                <p:nvPr/>
              </p:nvSpPr>
              <p:spPr>
                <a:xfrm rot="2085123">
                  <a:off x="2482539" y="5352012"/>
                  <a:ext cx="303735" cy="150907"/>
                </a:xfrm>
                <a:prstGeom prst="rightArrow">
                  <a:avLst>
                    <a:gd name="adj1" fmla="val 50000"/>
                    <a:gd name="adj2" fmla="val 758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1" name="Arrow: Right 50">
                  <a:extLst>
                    <a:ext uri="{FF2B5EF4-FFF2-40B4-BE49-F238E27FC236}">
                      <a16:creationId xmlns:a16="http://schemas.microsoft.com/office/drawing/2014/main" id="{1FD2CE92-4B07-4E57-98AC-CA209241E657}"/>
                    </a:ext>
                  </a:extLst>
                </p:cNvPr>
                <p:cNvSpPr/>
                <p:nvPr/>
              </p:nvSpPr>
              <p:spPr>
                <a:xfrm rot="2268785">
                  <a:off x="3265697" y="4847166"/>
                  <a:ext cx="303735" cy="150907"/>
                </a:xfrm>
                <a:prstGeom prst="rightArrow">
                  <a:avLst>
                    <a:gd name="adj1" fmla="val 50000"/>
                    <a:gd name="adj2" fmla="val 758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2" name="Arrow: Right 51">
                  <a:extLst>
                    <a:ext uri="{FF2B5EF4-FFF2-40B4-BE49-F238E27FC236}">
                      <a16:creationId xmlns:a16="http://schemas.microsoft.com/office/drawing/2014/main" id="{01C58865-A220-4BF2-99DA-0CF165F024B7}"/>
                    </a:ext>
                  </a:extLst>
                </p:cNvPr>
                <p:cNvSpPr/>
                <p:nvPr/>
              </p:nvSpPr>
              <p:spPr>
                <a:xfrm rot="19300431">
                  <a:off x="3290160" y="5388701"/>
                  <a:ext cx="303735" cy="150907"/>
                </a:xfrm>
                <a:prstGeom prst="rightArrow">
                  <a:avLst>
                    <a:gd name="adj1" fmla="val 50000"/>
                    <a:gd name="adj2" fmla="val 758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3" name="Arrow: Right 52">
                  <a:extLst>
                    <a:ext uri="{FF2B5EF4-FFF2-40B4-BE49-F238E27FC236}">
                      <a16:creationId xmlns:a16="http://schemas.microsoft.com/office/drawing/2014/main" id="{E83A620C-805A-47C5-A5FB-EC9CF4C16D61}"/>
                    </a:ext>
                  </a:extLst>
                </p:cNvPr>
                <p:cNvSpPr/>
                <p:nvPr/>
              </p:nvSpPr>
              <p:spPr>
                <a:xfrm rot="2079727">
                  <a:off x="4058617" y="5379558"/>
                  <a:ext cx="303735" cy="150907"/>
                </a:xfrm>
                <a:prstGeom prst="rightArrow">
                  <a:avLst>
                    <a:gd name="adj1" fmla="val 50000"/>
                    <a:gd name="adj2" fmla="val 758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4" name="Arrow: Right 53">
                  <a:extLst>
                    <a:ext uri="{FF2B5EF4-FFF2-40B4-BE49-F238E27FC236}">
                      <a16:creationId xmlns:a16="http://schemas.microsoft.com/office/drawing/2014/main" id="{7AF20C38-4EFF-4BFD-8160-E9D26EBFB67C}"/>
                    </a:ext>
                  </a:extLst>
                </p:cNvPr>
                <p:cNvSpPr/>
                <p:nvPr/>
              </p:nvSpPr>
              <p:spPr>
                <a:xfrm rot="18926248">
                  <a:off x="4053421" y="4807826"/>
                  <a:ext cx="303735" cy="150907"/>
                </a:xfrm>
                <a:prstGeom prst="rightArrow">
                  <a:avLst>
                    <a:gd name="adj1" fmla="val 50000"/>
                    <a:gd name="adj2" fmla="val 7583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defRPr/>
                  </a:pPr>
                  <a:endParaRPr lang="ru-RU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01C230C0-682D-4D7F-9027-FAAEF76BD5A3}"/>
                  </a:ext>
                </a:extLst>
              </p:cNvPr>
              <p:cNvSpPr/>
              <p:nvPr/>
            </p:nvSpPr>
            <p:spPr>
              <a:xfrm>
                <a:off x="1894542" y="3810956"/>
                <a:ext cx="1524055" cy="1665418"/>
              </a:xfrm>
              <a:custGeom>
                <a:avLst/>
                <a:gdLst>
                  <a:gd name="connsiteX0" fmla="*/ 32119 w 1524055"/>
                  <a:gd name="connsiteY0" fmla="*/ 284476 h 1665418"/>
                  <a:gd name="connsiteX1" fmla="*/ 32119 w 1524055"/>
                  <a:gd name="connsiteY1" fmla="*/ 1429858 h 1665418"/>
                  <a:gd name="connsiteX2" fmla="*/ 30515 w 1524055"/>
                  <a:gd name="connsiteY2" fmla="*/ 1429858 h 1665418"/>
                  <a:gd name="connsiteX3" fmla="*/ 26066 w 1524055"/>
                  <a:gd name="connsiteY3" fmla="*/ 1441710 h 1665418"/>
                  <a:gd name="connsiteX4" fmla="*/ 762000 w 1524055"/>
                  <a:gd name="connsiteY4" fmla="*/ 1639352 h 1665418"/>
                  <a:gd name="connsiteX5" fmla="*/ 1497934 w 1524055"/>
                  <a:gd name="connsiteY5" fmla="*/ 1441710 h 1665418"/>
                  <a:gd name="connsiteX6" fmla="*/ 1493485 w 1524055"/>
                  <a:gd name="connsiteY6" fmla="*/ 1429858 h 1665418"/>
                  <a:gd name="connsiteX7" fmla="*/ 1491881 w 1524055"/>
                  <a:gd name="connsiteY7" fmla="*/ 1429858 h 1665418"/>
                  <a:gd name="connsiteX8" fmla="*/ 1491881 w 1524055"/>
                  <a:gd name="connsiteY8" fmla="*/ 284580 h 1665418"/>
                  <a:gd name="connsiteX9" fmla="*/ 1464173 w 1524055"/>
                  <a:gd name="connsiteY9" fmla="*/ 310785 h 1665418"/>
                  <a:gd name="connsiteX10" fmla="*/ 762055 w 1524055"/>
                  <a:gd name="connsiteY10" fmla="*/ 447416 h 1665418"/>
                  <a:gd name="connsiteX11" fmla="*/ 59937 w 1524055"/>
                  <a:gd name="connsiteY11" fmla="*/ 310785 h 1665418"/>
                  <a:gd name="connsiteX12" fmla="*/ 762055 w 1524055"/>
                  <a:gd name="connsiteY12" fmla="*/ 26066 h 1665418"/>
                  <a:gd name="connsiteX13" fmla="*/ 26121 w 1524055"/>
                  <a:gd name="connsiteY13" fmla="*/ 223708 h 1665418"/>
                  <a:gd name="connsiteX14" fmla="*/ 28828 w 1524055"/>
                  <a:gd name="connsiteY14" fmla="*/ 238107 h 1665418"/>
                  <a:gd name="connsiteX15" fmla="*/ 32119 w 1524055"/>
                  <a:gd name="connsiteY15" fmla="*/ 238107 h 1665418"/>
                  <a:gd name="connsiteX16" fmla="*/ 32119 w 1524055"/>
                  <a:gd name="connsiteY16" fmla="*/ 247784 h 1665418"/>
                  <a:gd name="connsiteX17" fmla="*/ 41073 w 1524055"/>
                  <a:gd name="connsiteY17" fmla="*/ 263540 h 1665418"/>
                  <a:gd name="connsiteX18" fmla="*/ 762055 w 1524055"/>
                  <a:gd name="connsiteY18" fmla="*/ 421350 h 1665418"/>
                  <a:gd name="connsiteX19" fmla="*/ 1483038 w 1524055"/>
                  <a:gd name="connsiteY19" fmla="*/ 263540 h 1665418"/>
                  <a:gd name="connsiteX20" fmla="*/ 1491881 w 1524055"/>
                  <a:gd name="connsiteY20" fmla="*/ 247978 h 1665418"/>
                  <a:gd name="connsiteX21" fmla="*/ 1491881 w 1524055"/>
                  <a:gd name="connsiteY21" fmla="*/ 238107 h 1665418"/>
                  <a:gd name="connsiteX22" fmla="*/ 1495282 w 1524055"/>
                  <a:gd name="connsiteY22" fmla="*/ 238107 h 1665418"/>
                  <a:gd name="connsiteX23" fmla="*/ 1497989 w 1524055"/>
                  <a:gd name="connsiteY23" fmla="*/ 223708 h 1665418"/>
                  <a:gd name="connsiteX24" fmla="*/ 762055 w 1524055"/>
                  <a:gd name="connsiteY24" fmla="*/ 26066 h 1665418"/>
                  <a:gd name="connsiteX25" fmla="*/ 762055 w 1524055"/>
                  <a:gd name="connsiteY25" fmla="*/ 0 h 1665418"/>
                  <a:gd name="connsiteX26" fmla="*/ 1524055 w 1524055"/>
                  <a:gd name="connsiteY26" fmla="*/ 223708 h 1665418"/>
                  <a:gd name="connsiteX27" fmla="*/ 1521579 w 1524055"/>
                  <a:gd name="connsiteY27" fmla="*/ 238107 h 1665418"/>
                  <a:gd name="connsiteX28" fmla="*/ 1524000 w 1524055"/>
                  <a:gd name="connsiteY28" fmla="*/ 238107 h 1665418"/>
                  <a:gd name="connsiteX29" fmla="*/ 1524000 w 1524055"/>
                  <a:gd name="connsiteY29" fmla="*/ 1429858 h 1665418"/>
                  <a:gd name="connsiteX30" fmla="*/ 1519930 w 1524055"/>
                  <a:gd name="connsiteY30" fmla="*/ 1429858 h 1665418"/>
                  <a:gd name="connsiteX31" fmla="*/ 1524000 w 1524055"/>
                  <a:gd name="connsiteY31" fmla="*/ 1441710 h 1665418"/>
                  <a:gd name="connsiteX32" fmla="*/ 762000 w 1524055"/>
                  <a:gd name="connsiteY32" fmla="*/ 1665418 h 1665418"/>
                  <a:gd name="connsiteX33" fmla="*/ 0 w 1524055"/>
                  <a:gd name="connsiteY33" fmla="*/ 1441710 h 1665418"/>
                  <a:gd name="connsiteX34" fmla="*/ 4070 w 1524055"/>
                  <a:gd name="connsiteY34" fmla="*/ 1429858 h 1665418"/>
                  <a:gd name="connsiteX35" fmla="*/ 0 w 1524055"/>
                  <a:gd name="connsiteY35" fmla="*/ 1429858 h 1665418"/>
                  <a:gd name="connsiteX36" fmla="*/ 0 w 1524055"/>
                  <a:gd name="connsiteY36" fmla="*/ 238107 h 1665418"/>
                  <a:gd name="connsiteX37" fmla="*/ 2532 w 1524055"/>
                  <a:gd name="connsiteY37" fmla="*/ 238107 h 1665418"/>
                  <a:gd name="connsiteX38" fmla="*/ 55 w 1524055"/>
                  <a:gd name="connsiteY38" fmla="*/ 223708 h 1665418"/>
                  <a:gd name="connsiteX39" fmla="*/ 762055 w 1524055"/>
                  <a:gd name="connsiteY39" fmla="*/ 0 h 166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24055" h="1665418">
                    <a:moveTo>
                      <a:pt x="32119" y="284476"/>
                    </a:moveTo>
                    <a:lnTo>
                      <a:pt x="32119" y="1429858"/>
                    </a:lnTo>
                    <a:lnTo>
                      <a:pt x="30515" y="1429858"/>
                    </a:lnTo>
                    <a:lnTo>
                      <a:pt x="26066" y="1441710"/>
                    </a:lnTo>
                    <a:cubicBezTo>
                      <a:pt x="26066" y="1550865"/>
                      <a:pt x="355555" y="1639352"/>
                      <a:pt x="762000" y="1639352"/>
                    </a:cubicBezTo>
                    <a:cubicBezTo>
                      <a:pt x="1168445" y="1639352"/>
                      <a:pt x="1497934" y="1550865"/>
                      <a:pt x="1497934" y="1441710"/>
                    </a:cubicBezTo>
                    <a:lnTo>
                      <a:pt x="1493485" y="1429858"/>
                    </a:lnTo>
                    <a:lnTo>
                      <a:pt x="1491881" y="1429858"/>
                    </a:lnTo>
                    <a:lnTo>
                      <a:pt x="1491881" y="284580"/>
                    </a:lnTo>
                    <a:lnTo>
                      <a:pt x="1464173" y="310785"/>
                    </a:lnTo>
                    <a:cubicBezTo>
                      <a:pt x="1348496" y="391077"/>
                      <a:pt x="1077686" y="447416"/>
                      <a:pt x="762055" y="447416"/>
                    </a:cubicBezTo>
                    <a:cubicBezTo>
                      <a:pt x="446424" y="447416"/>
                      <a:pt x="175615" y="391077"/>
                      <a:pt x="59937" y="310785"/>
                    </a:cubicBezTo>
                    <a:close/>
                    <a:moveTo>
                      <a:pt x="762055" y="26066"/>
                    </a:moveTo>
                    <a:cubicBezTo>
                      <a:pt x="355610" y="26066"/>
                      <a:pt x="26121" y="114553"/>
                      <a:pt x="26121" y="223708"/>
                    </a:cubicBezTo>
                    <a:lnTo>
                      <a:pt x="28828" y="238107"/>
                    </a:lnTo>
                    <a:lnTo>
                      <a:pt x="32119" y="238107"/>
                    </a:lnTo>
                    <a:lnTo>
                      <a:pt x="32119" y="247784"/>
                    </a:lnTo>
                    <a:lnTo>
                      <a:pt x="41073" y="263540"/>
                    </a:lnTo>
                    <a:cubicBezTo>
                      <a:pt x="109696" y="353602"/>
                      <a:pt x="406416" y="421350"/>
                      <a:pt x="762055" y="421350"/>
                    </a:cubicBezTo>
                    <a:cubicBezTo>
                      <a:pt x="1117694" y="421350"/>
                      <a:pt x="1414414" y="353602"/>
                      <a:pt x="1483038" y="263540"/>
                    </a:cubicBezTo>
                    <a:lnTo>
                      <a:pt x="1491881" y="247978"/>
                    </a:lnTo>
                    <a:lnTo>
                      <a:pt x="1491881" y="238107"/>
                    </a:lnTo>
                    <a:lnTo>
                      <a:pt x="1495282" y="238107"/>
                    </a:lnTo>
                    <a:lnTo>
                      <a:pt x="1497989" y="223708"/>
                    </a:lnTo>
                    <a:cubicBezTo>
                      <a:pt x="1497989" y="114553"/>
                      <a:pt x="1168500" y="26066"/>
                      <a:pt x="762055" y="26066"/>
                    </a:cubicBezTo>
                    <a:close/>
                    <a:moveTo>
                      <a:pt x="762055" y="0"/>
                    </a:moveTo>
                    <a:cubicBezTo>
                      <a:pt x="1182896" y="0"/>
                      <a:pt x="1524055" y="100157"/>
                      <a:pt x="1524055" y="223708"/>
                    </a:cubicBezTo>
                    <a:lnTo>
                      <a:pt x="1521579" y="238107"/>
                    </a:lnTo>
                    <a:lnTo>
                      <a:pt x="1524000" y="238107"/>
                    </a:lnTo>
                    <a:lnTo>
                      <a:pt x="1524000" y="1429858"/>
                    </a:lnTo>
                    <a:lnTo>
                      <a:pt x="1519930" y="1429858"/>
                    </a:lnTo>
                    <a:lnTo>
                      <a:pt x="1524000" y="1441710"/>
                    </a:lnTo>
                    <a:cubicBezTo>
                      <a:pt x="1524000" y="1565261"/>
                      <a:pt x="1182841" y="1665418"/>
                      <a:pt x="762000" y="1665418"/>
                    </a:cubicBezTo>
                    <a:cubicBezTo>
                      <a:pt x="341159" y="1665418"/>
                      <a:pt x="0" y="1565261"/>
                      <a:pt x="0" y="1441710"/>
                    </a:cubicBezTo>
                    <a:lnTo>
                      <a:pt x="4070" y="1429858"/>
                    </a:lnTo>
                    <a:lnTo>
                      <a:pt x="0" y="1429858"/>
                    </a:lnTo>
                    <a:lnTo>
                      <a:pt x="0" y="238107"/>
                    </a:lnTo>
                    <a:lnTo>
                      <a:pt x="2532" y="238107"/>
                    </a:lnTo>
                    <a:lnTo>
                      <a:pt x="55" y="223708"/>
                    </a:lnTo>
                    <a:cubicBezTo>
                      <a:pt x="55" y="100157"/>
                      <a:pt x="341214" y="0"/>
                      <a:pt x="76205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A2D5AFD-D170-453E-8CBB-9167E4D6D34F}"/>
                </a:ext>
              </a:extLst>
            </p:cNvPr>
            <p:cNvGrpSpPr/>
            <p:nvPr/>
          </p:nvGrpSpPr>
          <p:grpSpPr>
            <a:xfrm>
              <a:off x="5954033" y="2585372"/>
              <a:ext cx="3120374" cy="568304"/>
              <a:chOff x="5774883" y="3983700"/>
              <a:chExt cx="3120374" cy="568304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677B7B8-5C36-4671-B73F-35A75A2823B9}"/>
                  </a:ext>
                </a:extLst>
              </p:cNvPr>
              <p:cNvSpPr/>
              <p:nvPr/>
            </p:nvSpPr>
            <p:spPr>
              <a:xfrm>
                <a:off x="5774883" y="3983700"/>
                <a:ext cx="605629" cy="568304"/>
              </a:xfrm>
              <a:custGeom>
                <a:avLst/>
                <a:gdLst>
                  <a:gd name="connsiteX0" fmla="*/ 1072908 w 1072908"/>
                  <a:gd name="connsiteY0" fmla="*/ 351084 h 1218208"/>
                  <a:gd name="connsiteX1" fmla="*/ 1072908 w 1072908"/>
                  <a:gd name="connsiteY1" fmla="*/ 929162 h 1218208"/>
                  <a:gd name="connsiteX2" fmla="*/ 572277 w 1072908"/>
                  <a:gd name="connsiteY2" fmla="*/ 1218208 h 1218208"/>
                  <a:gd name="connsiteX3" fmla="*/ 572277 w 1072908"/>
                  <a:gd name="connsiteY3" fmla="*/ 640002 h 1218208"/>
                  <a:gd name="connsiteX4" fmla="*/ 0 w 1072908"/>
                  <a:gd name="connsiteY4" fmla="*/ 351084 h 1218208"/>
                  <a:gd name="connsiteX5" fmla="*/ 500643 w 1072908"/>
                  <a:gd name="connsiteY5" fmla="*/ 640002 h 1218208"/>
                  <a:gd name="connsiteX6" fmla="*/ 500643 w 1072908"/>
                  <a:gd name="connsiteY6" fmla="*/ 1218208 h 1218208"/>
                  <a:gd name="connsiteX7" fmla="*/ 0 w 1072908"/>
                  <a:gd name="connsiteY7" fmla="*/ 929162 h 1218208"/>
                  <a:gd name="connsiteX8" fmla="*/ 536459 w 1072908"/>
                  <a:gd name="connsiteY8" fmla="*/ 0 h 1218208"/>
                  <a:gd name="connsiteX9" fmla="*/ 1037095 w 1072908"/>
                  <a:gd name="connsiteY9" fmla="*/ 289046 h 1218208"/>
                  <a:gd name="connsiteX10" fmla="*/ 536459 w 1072908"/>
                  <a:gd name="connsiteY10" fmla="*/ 577966 h 1218208"/>
                  <a:gd name="connsiteX11" fmla="*/ 35814 w 1072908"/>
                  <a:gd name="connsiteY11" fmla="*/ 289046 h 121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2908" h="1218208">
                    <a:moveTo>
                      <a:pt x="1072908" y="351084"/>
                    </a:moveTo>
                    <a:lnTo>
                      <a:pt x="1072908" y="929162"/>
                    </a:lnTo>
                    <a:lnTo>
                      <a:pt x="572277" y="1218208"/>
                    </a:lnTo>
                    <a:lnTo>
                      <a:pt x="572277" y="640002"/>
                    </a:lnTo>
                    <a:close/>
                    <a:moveTo>
                      <a:pt x="0" y="351084"/>
                    </a:moveTo>
                    <a:lnTo>
                      <a:pt x="500643" y="640002"/>
                    </a:lnTo>
                    <a:lnTo>
                      <a:pt x="500643" y="1218208"/>
                    </a:lnTo>
                    <a:lnTo>
                      <a:pt x="0" y="929162"/>
                    </a:lnTo>
                    <a:close/>
                    <a:moveTo>
                      <a:pt x="536459" y="0"/>
                    </a:moveTo>
                    <a:lnTo>
                      <a:pt x="1037095" y="289046"/>
                    </a:lnTo>
                    <a:lnTo>
                      <a:pt x="536459" y="577966"/>
                    </a:lnTo>
                    <a:lnTo>
                      <a:pt x="35814" y="289046"/>
                    </a:lnTo>
                    <a:close/>
                  </a:path>
                </a:pathLst>
              </a:custGeom>
              <a:solidFill>
                <a:srgbClr val="00000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Arrow: Down 70">
                <a:extLst>
                  <a:ext uri="{FF2B5EF4-FFF2-40B4-BE49-F238E27FC236}">
                    <a16:creationId xmlns:a16="http://schemas.microsoft.com/office/drawing/2014/main" id="{CA7AAFE1-7B57-4063-8D7D-5FE71FA8B56C}"/>
                  </a:ext>
                </a:extLst>
              </p:cNvPr>
              <p:cNvSpPr/>
              <p:nvPr/>
            </p:nvSpPr>
            <p:spPr>
              <a:xfrm rot="16200000">
                <a:off x="6551112" y="4041289"/>
                <a:ext cx="282531" cy="453127"/>
              </a:xfrm>
              <a:prstGeom prst="downArrow">
                <a:avLst/>
              </a:prstGeom>
              <a:solidFill>
                <a:srgbClr val="9CB7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1A940A1-FE41-4EA1-9722-5440D87789C9}"/>
                  </a:ext>
                </a:extLst>
              </p:cNvPr>
              <p:cNvSpPr/>
              <p:nvPr/>
            </p:nvSpPr>
            <p:spPr>
              <a:xfrm>
                <a:off x="7020285" y="3983700"/>
                <a:ext cx="605629" cy="568304"/>
              </a:xfrm>
              <a:custGeom>
                <a:avLst/>
                <a:gdLst>
                  <a:gd name="connsiteX0" fmla="*/ 1072908 w 1072908"/>
                  <a:gd name="connsiteY0" fmla="*/ 351084 h 1218208"/>
                  <a:gd name="connsiteX1" fmla="*/ 1072908 w 1072908"/>
                  <a:gd name="connsiteY1" fmla="*/ 929162 h 1218208"/>
                  <a:gd name="connsiteX2" fmla="*/ 572277 w 1072908"/>
                  <a:gd name="connsiteY2" fmla="*/ 1218208 h 1218208"/>
                  <a:gd name="connsiteX3" fmla="*/ 572277 w 1072908"/>
                  <a:gd name="connsiteY3" fmla="*/ 640002 h 1218208"/>
                  <a:gd name="connsiteX4" fmla="*/ 0 w 1072908"/>
                  <a:gd name="connsiteY4" fmla="*/ 351084 h 1218208"/>
                  <a:gd name="connsiteX5" fmla="*/ 500643 w 1072908"/>
                  <a:gd name="connsiteY5" fmla="*/ 640002 h 1218208"/>
                  <a:gd name="connsiteX6" fmla="*/ 500643 w 1072908"/>
                  <a:gd name="connsiteY6" fmla="*/ 1218208 h 1218208"/>
                  <a:gd name="connsiteX7" fmla="*/ 0 w 1072908"/>
                  <a:gd name="connsiteY7" fmla="*/ 929162 h 1218208"/>
                  <a:gd name="connsiteX8" fmla="*/ 536459 w 1072908"/>
                  <a:gd name="connsiteY8" fmla="*/ 0 h 1218208"/>
                  <a:gd name="connsiteX9" fmla="*/ 1037095 w 1072908"/>
                  <a:gd name="connsiteY9" fmla="*/ 289046 h 1218208"/>
                  <a:gd name="connsiteX10" fmla="*/ 536459 w 1072908"/>
                  <a:gd name="connsiteY10" fmla="*/ 577966 h 1218208"/>
                  <a:gd name="connsiteX11" fmla="*/ 35814 w 1072908"/>
                  <a:gd name="connsiteY11" fmla="*/ 289046 h 121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2908" h="1218208">
                    <a:moveTo>
                      <a:pt x="1072908" y="351084"/>
                    </a:moveTo>
                    <a:lnTo>
                      <a:pt x="1072908" y="929162"/>
                    </a:lnTo>
                    <a:lnTo>
                      <a:pt x="572277" y="1218208"/>
                    </a:lnTo>
                    <a:lnTo>
                      <a:pt x="572277" y="640002"/>
                    </a:lnTo>
                    <a:close/>
                    <a:moveTo>
                      <a:pt x="0" y="351084"/>
                    </a:moveTo>
                    <a:lnTo>
                      <a:pt x="500643" y="640002"/>
                    </a:lnTo>
                    <a:lnTo>
                      <a:pt x="500643" y="1218208"/>
                    </a:lnTo>
                    <a:lnTo>
                      <a:pt x="0" y="929162"/>
                    </a:lnTo>
                    <a:close/>
                    <a:moveTo>
                      <a:pt x="536459" y="0"/>
                    </a:moveTo>
                    <a:lnTo>
                      <a:pt x="1037095" y="289046"/>
                    </a:lnTo>
                    <a:lnTo>
                      <a:pt x="536459" y="577966"/>
                    </a:lnTo>
                    <a:lnTo>
                      <a:pt x="35814" y="289046"/>
                    </a:lnTo>
                    <a:close/>
                  </a:path>
                </a:pathLst>
              </a:custGeom>
              <a:solidFill>
                <a:srgbClr val="00000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Arrow: Down 73">
                <a:extLst>
                  <a:ext uri="{FF2B5EF4-FFF2-40B4-BE49-F238E27FC236}">
                    <a16:creationId xmlns:a16="http://schemas.microsoft.com/office/drawing/2014/main" id="{7D512299-C58D-4973-A939-523953203025}"/>
                  </a:ext>
                </a:extLst>
              </p:cNvPr>
              <p:cNvSpPr/>
              <p:nvPr/>
            </p:nvSpPr>
            <p:spPr>
              <a:xfrm rot="16200000">
                <a:off x="7812556" y="4041289"/>
                <a:ext cx="282531" cy="453127"/>
              </a:xfrm>
              <a:prstGeom prst="downArrow">
                <a:avLst/>
              </a:prstGeom>
              <a:solidFill>
                <a:srgbClr val="9CB7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defRPr/>
                </a:pPr>
                <a:endParaRPr lang="ru-RU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A0C553B-B67F-492B-A01B-1C3F9E808A96}"/>
                  </a:ext>
                </a:extLst>
              </p:cNvPr>
              <p:cNvSpPr/>
              <p:nvPr/>
            </p:nvSpPr>
            <p:spPr>
              <a:xfrm>
                <a:off x="8289628" y="3983700"/>
                <a:ext cx="605629" cy="568304"/>
              </a:xfrm>
              <a:custGeom>
                <a:avLst/>
                <a:gdLst>
                  <a:gd name="connsiteX0" fmla="*/ 1072908 w 1072908"/>
                  <a:gd name="connsiteY0" fmla="*/ 351084 h 1218208"/>
                  <a:gd name="connsiteX1" fmla="*/ 1072908 w 1072908"/>
                  <a:gd name="connsiteY1" fmla="*/ 929162 h 1218208"/>
                  <a:gd name="connsiteX2" fmla="*/ 572277 w 1072908"/>
                  <a:gd name="connsiteY2" fmla="*/ 1218208 h 1218208"/>
                  <a:gd name="connsiteX3" fmla="*/ 572277 w 1072908"/>
                  <a:gd name="connsiteY3" fmla="*/ 640002 h 1218208"/>
                  <a:gd name="connsiteX4" fmla="*/ 0 w 1072908"/>
                  <a:gd name="connsiteY4" fmla="*/ 351084 h 1218208"/>
                  <a:gd name="connsiteX5" fmla="*/ 500643 w 1072908"/>
                  <a:gd name="connsiteY5" fmla="*/ 640002 h 1218208"/>
                  <a:gd name="connsiteX6" fmla="*/ 500643 w 1072908"/>
                  <a:gd name="connsiteY6" fmla="*/ 1218208 h 1218208"/>
                  <a:gd name="connsiteX7" fmla="*/ 0 w 1072908"/>
                  <a:gd name="connsiteY7" fmla="*/ 929162 h 1218208"/>
                  <a:gd name="connsiteX8" fmla="*/ 536459 w 1072908"/>
                  <a:gd name="connsiteY8" fmla="*/ 0 h 1218208"/>
                  <a:gd name="connsiteX9" fmla="*/ 1037095 w 1072908"/>
                  <a:gd name="connsiteY9" fmla="*/ 289046 h 1218208"/>
                  <a:gd name="connsiteX10" fmla="*/ 536459 w 1072908"/>
                  <a:gd name="connsiteY10" fmla="*/ 577966 h 1218208"/>
                  <a:gd name="connsiteX11" fmla="*/ 35814 w 1072908"/>
                  <a:gd name="connsiteY11" fmla="*/ 289046 h 121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72908" h="1218208">
                    <a:moveTo>
                      <a:pt x="1072908" y="351084"/>
                    </a:moveTo>
                    <a:lnTo>
                      <a:pt x="1072908" y="929162"/>
                    </a:lnTo>
                    <a:lnTo>
                      <a:pt x="572277" y="1218208"/>
                    </a:lnTo>
                    <a:lnTo>
                      <a:pt x="572277" y="640002"/>
                    </a:lnTo>
                    <a:close/>
                    <a:moveTo>
                      <a:pt x="0" y="351084"/>
                    </a:moveTo>
                    <a:lnTo>
                      <a:pt x="500643" y="640002"/>
                    </a:lnTo>
                    <a:lnTo>
                      <a:pt x="500643" y="1218208"/>
                    </a:lnTo>
                    <a:lnTo>
                      <a:pt x="0" y="929162"/>
                    </a:lnTo>
                    <a:close/>
                    <a:moveTo>
                      <a:pt x="536459" y="0"/>
                    </a:moveTo>
                    <a:lnTo>
                      <a:pt x="1037095" y="289046"/>
                    </a:lnTo>
                    <a:lnTo>
                      <a:pt x="536459" y="577966"/>
                    </a:lnTo>
                    <a:lnTo>
                      <a:pt x="35814" y="289046"/>
                    </a:lnTo>
                    <a:close/>
                  </a:path>
                </a:pathLst>
              </a:custGeom>
              <a:solidFill>
                <a:srgbClr val="000000"/>
              </a:solidFill>
              <a:ln w="2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70">
                  <a:defRPr/>
                </a:pPr>
                <a:endParaRPr lang="ru-R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E76804C-28CA-4987-8FCB-DF5EE6516F24}"/>
                </a:ext>
              </a:extLst>
            </p:cNvPr>
            <p:cNvSpPr txBox="1"/>
            <p:nvPr/>
          </p:nvSpPr>
          <p:spPr>
            <a:xfrm>
              <a:off x="644732" y="3364828"/>
              <a:ext cx="1922133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Реляционные базы данных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614364D-850B-4A00-9F77-BF4F080ADB17}"/>
                </a:ext>
              </a:extLst>
            </p:cNvPr>
            <p:cNvSpPr txBox="1"/>
            <p:nvPr/>
          </p:nvSpPr>
          <p:spPr>
            <a:xfrm>
              <a:off x="3721962" y="3364828"/>
              <a:ext cx="15879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Озера данных (</a:t>
              </a:r>
              <a:r>
                <a:rPr lang="en-CA" sz="1600" dirty="0">
                  <a:solidFill>
                    <a:prstClr val="black"/>
                  </a:solidFill>
                  <a:latin typeface="Calibri"/>
                </a:rPr>
                <a:t>NoSQL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базы)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B72FC23-9779-41E1-9DD0-6DF2ABD6766A}"/>
                </a:ext>
              </a:extLst>
            </p:cNvPr>
            <p:cNvSpPr txBox="1"/>
            <p:nvPr/>
          </p:nvSpPr>
          <p:spPr>
            <a:xfrm>
              <a:off x="6834614" y="3364828"/>
              <a:ext cx="1587975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Блокчейн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08E1F18-6975-4C8B-B0DC-C4F66A57B01B}"/>
                </a:ext>
              </a:extLst>
            </p:cNvPr>
            <p:cNvSpPr txBox="1"/>
            <p:nvPr/>
          </p:nvSpPr>
          <p:spPr>
            <a:xfrm>
              <a:off x="9545051" y="3364828"/>
              <a:ext cx="2213811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90000"/>
                </a:lnSpc>
                <a:defRPr/>
              </a:pPr>
              <a:r>
                <a:rPr lang="en-CA" sz="1600" dirty="0">
                  <a:solidFill>
                    <a:prstClr val="black"/>
                  </a:solidFill>
                  <a:latin typeface="Calibri"/>
                </a:rPr>
                <a:t>DAG – </a:t>
              </a:r>
              <a:r>
                <a:rPr lang="ru-RU" sz="1600" dirty="0">
                  <a:solidFill>
                    <a:prstClr val="black"/>
                  </a:solidFill>
                  <a:latin typeface="Calibri"/>
                </a:rPr>
                <a:t>базированные решения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B4BB781-64A6-4F4B-980E-7561867858E9}"/>
                </a:ext>
              </a:extLst>
            </p:cNvPr>
            <p:cNvSpPr txBox="1"/>
            <p:nvPr/>
          </p:nvSpPr>
          <p:spPr>
            <a:xfrm>
              <a:off x="102404" y="3940008"/>
              <a:ext cx="3086954" cy="674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90000"/>
                </a:lnSpc>
                <a:defRPr/>
              </a:pP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Распределенность источников данных решается за счет репликации и </a:t>
              </a:r>
              <a:r>
                <a:rPr lang="en-CA" sz="1400" dirty="0">
                  <a:solidFill>
                    <a:prstClr val="black"/>
                  </a:solidFill>
                  <a:latin typeface="Calibri"/>
                </a:rPr>
                <a:t>ETL</a:t>
              </a:r>
              <a:r>
                <a:rPr lang="en-CA" sz="1400" baseline="30000" dirty="0">
                  <a:solidFill>
                    <a:prstClr val="black"/>
                  </a:solidFill>
                  <a:latin typeface="Calibri"/>
                </a:rPr>
                <a:t>6</a:t>
              </a:r>
              <a:r>
                <a:rPr lang="en-CA" sz="1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загрузок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6EDE439-DD83-45B9-98E5-5C88B16F5038}"/>
                </a:ext>
              </a:extLst>
            </p:cNvPr>
            <p:cNvSpPr txBox="1"/>
            <p:nvPr/>
          </p:nvSpPr>
          <p:spPr>
            <a:xfrm>
              <a:off x="3334649" y="3940010"/>
              <a:ext cx="2385668" cy="674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90000"/>
                </a:lnSpc>
                <a:defRPr/>
              </a:pP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Отказ</a:t>
              </a:r>
              <a:r>
                <a:rPr lang="en-CA" sz="140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от полных принципов </a:t>
              </a: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 ACID</a:t>
              </a:r>
              <a:r>
                <a:rPr lang="en-US" sz="1400" baseline="30000" dirty="0">
                  <a:solidFill>
                    <a:prstClr val="black"/>
                  </a:solidFill>
                  <a:latin typeface="Calibri"/>
                </a:rPr>
                <a:t>7</a:t>
              </a: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, переход к </a:t>
              </a:r>
              <a:r>
                <a:rPr lang="en-CA" sz="1400" dirty="0">
                  <a:solidFill>
                    <a:prstClr val="black"/>
                  </a:solidFill>
                  <a:latin typeface="Calibri"/>
                </a:rPr>
                <a:t>BASE </a:t>
              </a: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архитектуре 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AD5289B8-F7DB-4FB8-A5DE-5D506DFFC2C1}"/>
                </a:ext>
              </a:extLst>
            </p:cNvPr>
            <p:cNvSpPr txBox="1"/>
            <p:nvPr/>
          </p:nvSpPr>
          <p:spPr>
            <a:xfrm>
              <a:off x="5973866" y="3940009"/>
              <a:ext cx="3382785" cy="86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90000"/>
                </a:lnSpc>
                <a:defRPr/>
              </a:pP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Хранение данных в блоках, на которые накладываются ограничения. Фактически хранение блоков представляет собой линейный связанный список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C7323D2-FCA4-4442-89B8-B374C4DD8C4C}"/>
                </a:ext>
              </a:extLst>
            </p:cNvPr>
            <p:cNvSpPr txBox="1"/>
            <p:nvPr/>
          </p:nvSpPr>
          <p:spPr>
            <a:xfrm>
              <a:off x="9523786" y="3940010"/>
              <a:ext cx="2646948" cy="867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90000"/>
                </a:lnSpc>
                <a:defRPr/>
              </a:pP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Хранение данных в </a:t>
              </a:r>
              <a:r>
                <a:rPr lang="en-CA" sz="1400" dirty="0">
                  <a:solidFill>
                    <a:prstClr val="black"/>
                  </a:solidFill>
                  <a:latin typeface="Calibri"/>
                </a:rPr>
                <a:t>DAG </a:t>
              </a:r>
              <a:r>
                <a:rPr lang="en-US" sz="1400" dirty="0">
                  <a:solidFill>
                    <a:prstClr val="black"/>
                  </a:solidFill>
                  <a:latin typeface="Calibri"/>
                </a:rPr>
                <a:t>– </a:t>
              </a:r>
              <a:r>
                <a:rPr lang="ru-RU" sz="1400" dirty="0" err="1">
                  <a:solidFill>
                    <a:prstClr val="black"/>
                  </a:solidFill>
                  <a:latin typeface="Calibri"/>
                </a:rPr>
                <a:t>графовых</a:t>
              </a:r>
              <a:r>
                <a:rPr lang="ru-RU" sz="1400" dirty="0">
                  <a:solidFill>
                    <a:prstClr val="black"/>
                  </a:solidFill>
                  <a:latin typeface="Calibri"/>
                </a:rPr>
                <a:t> базах, в которых кроме  самих данных хранятся связи, допускаются ветвления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946DFD85-F2E2-4343-8993-2BD183EDA184}"/>
              </a:ext>
            </a:extLst>
          </p:cNvPr>
          <p:cNvSpPr/>
          <p:nvPr/>
        </p:nvSpPr>
        <p:spPr>
          <a:xfrm>
            <a:off x="935325" y="5663871"/>
            <a:ext cx="10848904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ru-RU" sz="1100" baseline="30000" dirty="0">
                <a:solidFill>
                  <a:prstClr val="black"/>
                </a:solidFill>
                <a:latin typeface="Calibri"/>
              </a:rPr>
              <a:t>6)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ETL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–  </a:t>
            </a:r>
            <a:r>
              <a:rPr lang="ru-RU" sz="1100" dirty="0" err="1">
                <a:solidFill>
                  <a:prstClr val="black"/>
                </a:solidFill>
                <a:latin typeface="Calibri"/>
              </a:rPr>
              <a:t>Extract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1100" dirty="0" err="1">
                <a:solidFill>
                  <a:prstClr val="black"/>
                </a:solidFill>
                <a:latin typeface="Calibri"/>
              </a:rPr>
              <a:t>Transform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1100" dirty="0" err="1">
                <a:solidFill>
                  <a:prstClr val="black"/>
                </a:solidFill>
                <a:latin typeface="Calibri"/>
              </a:rPr>
              <a:t>Load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: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 дословно «извлечение, преобразование, загрузка», процесс переноса данных в центральное хранилище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53F5589-2B1C-40D3-9153-E936A2E244E2}"/>
              </a:ext>
            </a:extLst>
          </p:cNvPr>
          <p:cNvSpPr/>
          <p:nvPr/>
        </p:nvSpPr>
        <p:spPr>
          <a:xfrm>
            <a:off x="935325" y="5852237"/>
            <a:ext cx="10848904" cy="22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en-CA" sz="1100" baseline="30000" dirty="0">
                <a:solidFill>
                  <a:prstClr val="black"/>
                </a:solidFill>
                <a:latin typeface="Calibri"/>
              </a:rPr>
              <a:t>7</a:t>
            </a:r>
            <a:r>
              <a:rPr lang="ru-RU" sz="1100" baseline="300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ACID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 — требования к транзакционным системе (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Atomicity –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атомарность,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Consistency –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согласованность, 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Isolation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изолированность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Durability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– стойкость)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A6AC646-4020-4759-B5A4-2179416FC923}"/>
              </a:ext>
            </a:extLst>
          </p:cNvPr>
          <p:cNvSpPr/>
          <p:nvPr/>
        </p:nvSpPr>
        <p:spPr>
          <a:xfrm>
            <a:off x="935325" y="6058249"/>
            <a:ext cx="1084890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en-CA" sz="1100" baseline="30000" dirty="0">
                <a:solidFill>
                  <a:prstClr val="black"/>
                </a:solidFill>
                <a:latin typeface="Calibri"/>
              </a:rPr>
              <a:t>7</a:t>
            </a:r>
            <a:r>
              <a:rPr lang="ru-RU" sz="1100" baseline="300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BASE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 —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общая для блокчейн и больших данных архитектура хранения, при которой обеспечивается базовая доступность (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basic availability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гибкое состояние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soft state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)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, согласованность в конечном счете (</a:t>
            </a:r>
            <a:r>
              <a:rPr lang="en-CA" sz="1100" dirty="0">
                <a:solidFill>
                  <a:prstClr val="black"/>
                </a:solidFill>
                <a:latin typeface="Calibri"/>
              </a:rPr>
              <a:t>eventual consistency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;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A0FCDB-84AE-40FA-A472-4146D518667C}"/>
              </a:ext>
            </a:extLst>
          </p:cNvPr>
          <p:cNvSpPr/>
          <p:nvPr/>
        </p:nvSpPr>
        <p:spPr>
          <a:xfrm>
            <a:off x="935325" y="6383108"/>
            <a:ext cx="10848904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en-CA" sz="1100" baseline="30000" dirty="0">
                <a:solidFill>
                  <a:prstClr val="black"/>
                </a:solidFill>
                <a:latin typeface="Calibri"/>
              </a:rPr>
              <a:t>8</a:t>
            </a:r>
            <a:r>
              <a:rPr lang="ru-RU" sz="1100" baseline="30000" dirty="0">
                <a:solidFill>
                  <a:prstClr val="black"/>
                </a:solidFill>
                <a:latin typeface="Calibri"/>
              </a:rPr>
              <a:t>)</a:t>
            </a:r>
            <a:r>
              <a:rPr lang="en-US" sz="1100" baseline="30000" dirty="0">
                <a:solidFill>
                  <a:prstClr val="black"/>
                </a:solidFill>
                <a:latin typeface="Calibri"/>
              </a:rPr>
              <a:t>  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DAG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 —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 Directed Acyclic Graph – </a:t>
            </a:r>
            <a:r>
              <a:rPr lang="ru-RU" sz="1100" dirty="0">
                <a:solidFill>
                  <a:prstClr val="black"/>
                </a:solidFill>
                <a:latin typeface="Calibri"/>
              </a:rPr>
              <a:t>ориентированный направленный граф. Структура часто используемая для вычислительных задач из-за способности к топологической сортировки, осуществляемой за конечное время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;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7AAA174-E89F-436C-BEBD-94A6B681C3E1}"/>
              </a:ext>
            </a:extLst>
          </p:cNvPr>
          <p:cNvSpPr txBox="1"/>
          <p:nvPr/>
        </p:nvSpPr>
        <p:spPr>
          <a:xfrm>
            <a:off x="935326" y="4978976"/>
            <a:ext cx="1070853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ru-RU" b="1" dirty="0">
                <a:solidFill>
                  <a:prstClr val="black"/>
                </a:solidFill>
                <a:latin typeface="Calibri"/>
              </a:rPr>
              <a:t>Механизм консенсуса (согласования) данных во многом определяется порядком чтения и записи данных сообщений (транзакций), различные консенсусы используют разные алгоритмы записи данных</a:t>
            </a:r>
          </a:p>
        </p:txBody>
      </p:sp>
      <p:sp>
        <p:nvSpPr>
          <p:cNvPr id="92" name="Left Bracket 91">
            <a:extLst>
              <a:ext uri="{FF2B5EF4-FFF2-40B4-BE49-F238E27FC236}">
                <a16:creationId xmlns:a16="http://schemas.microsoft.com/office/drawing/2014/main" id="{D56CA99E-E1D6-45DD-812A-130771207AA4}"/>
              </a:ext>
            </a:extLst>
          </p:cNvPr>
          <p:cNvSpPr/>
          <p:nvPr/>
        </p:nvSpPr>
        <p:spPr>
          <a:xfrm rot="5400000">
            <a:off x="8431094" y="-672882"/>
            <a:ext cx="400615" cy="5885963"/>
          </a:xfrm>
          <a:prstGeom prst="leftBracket">
            <a:avLst>
              <a:gd name="adj" fmla="val 0"/>
            </a:avLst>
          </a:prstGeom>
          <a:ln w="19050">
            <a:solidFill>
              <a:srgbClr val="769A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6A2F7A2-270D-4B8C-A9A8-05A3BEC31F3B}"/>
              </a:ext>
            </a:extLst>
          </p:cNvPr>
          <p:cNvSpPr txBox="1"/>
          <p:nvPr/>
        </p:nvSpPr>
        <p:spPr>
          <a:xfrm>
            <a:off x="5688218" y="1648377"/>
            <a:ext cx="6232839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80000"/>
              </a:lnSpc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Distributed Ledger Technologies (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технологии распределенных реестров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)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, включают в себя класс блокчейн решений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33866" defTabSz="1219170">
              <a:lnSpc>
                <a:spcPts val="1653"/>
              </a:lnSpc>
              <a:defRPr/>
            </a:pPr>
            <a:fld id="{81D60167-4931-47E6-BA6A-407CBD079E47}" type="slidenum">
              <a:rPr lang="ru-RU" sz="1600">
                <a:solidFill>
                  <a:srgbClr val="888888"/>
                </a:solidFill>
                <a:latin typeface="Calibri"/>
                <a:cs typeface="Calibri"/>
              </a:rPr>
              <a:pPr marL="33866" defTabSz="1219170">
                <a:lnSpc>
                  <a:spcPts val="1653"/>
                </a:lnSpc>
                <a:defRPr/>
              </a:pPr>
              <a:t>5</a:t>
            </a:fld>
            <a:endParaRPr lang="ru-RU" sz="1600" dirty="0">
              <a:solidFill>
                <a:srgbClr val="888888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2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C7EF-C9DE-4983-BA54-49057D85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03" y="82505"/>
            <a:ext cx="10515600" cy="1172355"/>
          </a:xfrm>
        </p:spPr>
        <p:txBody>
          <a:bodyPr/>
          <a:lstStyle/>
          <a:p>
            <a:pPr algn="r"/>
            <a:r>
              <a:rPr lang="en-CA" dirty="0"/>
              <a:t>CAP-</a:t>
            </a:r>
            <a:r>
              <a:rPr lang="ru-RU" dirty="0"/>
              <a:t>теорема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6FB0D-4753-4324-A911-467B5E24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52F-AAFB-416C-B378-2F9F27D8608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C8B5280D-81B7-45AF-BEFE-8FDAA4B3008C}"/>
              </a:ext>
            </a:extLst>
          </p:cNvPr>
          <p:cNvSpPr/>
          <p:nvPr/>
        </p:nvSpPr>
        <p:spPr>
          <a:xfrm rot="3563741">
            <a:off x="2016501" y="2168998"/>
            <a:ext cx="4674530" cy="1726313"/>
          </a:xfrm>
          <a:custGeom>
            <a:avLst/>
            <a:gdLst>
              <a:gd name="connsiteX0" fmla="*/ 0 w 4093618"/>
              <a:gd name="connsiteY0" fmla="*/ 1288111 h 2576222"/>
              <a:gd name="connsiteX1" fmla="*/ 2046809 w 4093618"/>
              <a:gd name="connsiteY1" fmla="*/ 0 h 2576222"/>
              <a:gd name="connsiteX2" fmla="*/ 4093618 w 4093618"/>
              <a:gd name="connsiteY2" fmla="*/ 1288111 h 2576222"/>
              <a:gd name="connsiteX3" fmla="*/ 2046809 w 4093618"/>
              <a:gd name="connsiteY3" fmla="*/ 2576222 h 2576222"/>
              <a:gd name="connsiteX4" fmla="*/ 0 w 4093618"/>
              <a:gd name="connsiteY4" fmla="*/ 1288111 h 2576222"/>
              <a:gd name="connsiteX0" fmla="*/ 174 w 4093792"/>
              <a:gd name="connsiteY0" fmla="*/ 553622 h 1841733"/>
              <a:gd name="connsiteX1" fmla="*/ 1962142 w 4093792"/>
              <a:gd name="connsiteY1" fmla="*/ 19655 h 1841733"/>
              <a:gd name="connsiteX2" fmla="*/ 4093792 w 4093792"/>
              <a:gd name="connsiteY2" fmla="*/ 553622 h 1841733"/>
              <a:gd name="connsiteX3" fmla="*/ 2046983 w 4093792"/>
              <a:gd name="connsiteY3" fmla="*/ 1841733 h 1841733"/>
              <a:gd name="connsiteX4" fmla="*/ 174 w 4093792"/>
              <a:gd name="connsiteY4" fmla="*/ 553622 h 1841733"/>
              <a:gd name="connsiteX0" fmla="*/ 116 w 4093734"/>
              <a:gd name="connsiteY0" fmla="*/ 553622 h 1577782"/>
              <a:gd name="connsiteX1" fmla="*/ 1962084 w 4093734"/>
              <a:gd name="connsiteY1" fmla="*/ 19655 h 1577782"/>
              <a:gd name="connsiteX2" fmla="*/ 4093734 w 4093734"/>
              <a:gd name="connsiteY2" fmla="*/ 553622 h 1577782"/>
              <a:gd name="connsiteX3" fmla="*/ 1896096 w 4093734"/>
              <a:gd name="connsiteY3" fmla="*/ 1577782 h 1577782"/>
              <a:gd name="connsiteX4" fmla="*/ 116 w 4093734"/>
              <a:gd name="connsiteY4" fmla="*/ 553622 h 157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734" h="1577782">
                <a:moveTo>
                  <a:pt x="116" y="553622"/>
                </a:moveTo>
                <a:cubicBezTo>
                  <a:pt x="11114" y="293934"/>
                  <a:pt x="831663" y="19655"/>
                  <a:pt x="1962084" y="19655"/>
                </a:cubicBezTo>
                <a:cubicBezTo>
                  <a:pt x="3092505" y="19655"/>
                  <a:pt x="4093734" y="-157782"/>
                  <a:pt x="4093734" y="553622"/>
                </a:cubicBezTo>
                <a:cubicBezTo>
                  <a:pt x="4093734" y="1265026"/>
                  <a:pt x="3026517" y="1577782"/>
                  <a:pt x="1896096" y="1577782"/>
                </a:cubicBezTo>
                <a:cubicBezTo>
                  <a:pt x="765675" y="1577782"/>
                  <a:pt x="-10882" y="813310"/>
                  <a:pt x="116" y="55362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1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12">
            <a:extLst>
              <a:ext uri="{FF2B5EF4-FFF2-40B4-BE49-F238E27FC236}">
                <a16:creationId xmlns:a16="http://schemas.microsoft.com/office/drawing/2014/main" id="{9E5A1E91-1939-4758-9EFB-5ADE6B166A15}"/>
              </a:ext>
            </a:extLst>
          </p:cNvPr>
          <p:cNvSpPr/>
          <p:nvPr/>
        </p:nvSpPr>
        <p:spPr>
          <a:xfrm rot="18379384">
            <a:off x="904687" y="1880184"/>
            <a:ext cx="4101465" cy="2178293"/>
          </a:xfrm>
          <a:custGeom>
            <a:avLst/>
            <a:gdLst>
              <a:gd name="connsiteX0" fmla="*/ 0 w 4093618"/>
              <a:gd name="connsiteY0" fmla="*/ 1288111 h 2576222"/>
              <a:gd name="connsiteX1" fmla="*/ 2046809 w 4093618"/>
              <a:gd name="connsiteY1" fmla="*/ 0 h 2576222"/>
              <a:gd name="connsiteX2" fmla="*/ 4093618 w 4093618"/>
              <a:gd name="connsiteY2" fmla="*/ 1288111 h 2576222"/>
              <a:gd name="connsiteX3" fmla="*/ 2046809 w 4093618"/>
              <a:gd name="connsiteY3" fmla="*/ 2576222 h 2576222"/>
              <a:gd name="connsiteX4" fmla="*/ 0 w 4093618"/>
              <a:gd name="connsiteY4" fmla="*/ 1288111 h 2576222"/>
              <a:gd name="connsiteX0" fmla="*/ 8476 w 4102094"/>
              <a:gd name="connsiteY0" fmla="*/ 1408117 h 2696228"/>
              <a:gd name="connsiteX1" fmla="*/ 1354820 w 4102094"/>
              <a:gd name="connsiteY1" fmla="*/ 201760 h 2696228"/>
              <a:gd name="connsiteX2" fmla="*/ 2055285 w 4102094"/>
              <a:gd name="connsiteY2" fmla="*/ 120006 h 2696228"/>
              <a:gd name="connsiteX3" fmla="*/ 4102094 w 4102094"/>
              <a:gd name="connsiteY3" fmla="*/ 1408117 h 2696228"/>
              <a:gd name="connsiteX4" fmla="*/ 2055285 w 4102094"/>
              <a:gd name="connsiteY4" fmla="*/ 2696228 h 2696228"/>
              <a:gd name="connsiteX5" fmla="*/ 8476 w 4102094"/>
              <a:gd name="connsiteY5" fmla="*/ 1408117 h 2696228"/>
              <a:gd name="connsiteX0" fmla="*/ 8476 w 4114630"/>
              <a:gd name="connsiteY0" fmla="*/ 1339864 h 2627975"/>
              <a:gd name="connsiteX1" fmla="*/ 1354820 w 4114630"/>
              <a:gd name="connsiteY1" fmla="*/ 133507 h 2627975"/>
              <a:gd name="connsiteX2" fmla="*/ 2055285 w 4114630"/>
              <a:gd name="connsiteY2" fmla="*/ 51753 h 2627975"/>
              <a:gd name="connsiteX3" fmla="*/ 2876431 w 4114630"/>
              <a:gd name="connsiteY3" fmla="*/ 325262 h 2627975"/>
              <a:gd name="connsiteX4" fmla="*/ 4102094 w 4114630"/>
              <a:gd name="connsiteY4" fmla="*/ 1339864 h 2627975"/>
              <a:gd name="connsiteX5" fmla="*/ 2055285 w 4114630"/>
              <a:gd name="connsiteY5" fmla="*/ 2627975 h 2627975"/>
              <a:gd name="connsiteX6" fmla="*/ 8476 w 4114630"/>
              <a:gd name="connsiteY6" fmla="*/ 1339864 h 2627975"/>
              <a:gd name="connsiteX0" fmla="*/ 7384 w 4113538"/>
              <a:gd name="connsiteY0" fmla="*/ 1339864 h 2208922"/>
              <a:gd name="connsiteX1" fmla="*/ 1353728 w 4113538"/>
              <a:gd name="connsiteY1" fmla="*/ 133507 h 2208922"/>
              <a:gd name="connsiteX2" fmla="*/ 2054193 w 4113538"/>
              <a:gd name="connsiteY2" fmla="*/ 51753 h 2208922"/>
              <a:gd name="connsiteX3" fmla="*/ 2875339 w 4113538"/>
              <a:gd name="connsiteY3" fmla="*/ 325262 h 2208922"/>
              <a:gd name="connsiteX4" fmla="*/ 4101002 w 4113538"/>
              <a:gd name="connsiteY4" fmla="*/ 1339864 h 2208922"/>
              <a:gd name="connsiteX5" fmla="*/ 2003514 w 4113538"/>
              <a:gd name="connsiteY5" fmla="*/ 2208922 h 2208922"/>
              <a:gd name="connsiteX6" fmla="*/ 7384 w 4113538"/>
              <a:gd name="connsiteY6" fmla="*/ 1339864 h 2208922"/>
              <a:gd name="connsiteX0" fmla="*/ 7693 w 4065630"/>
              <a:gd name="connsiteY0" fmla="*/ 1819227 h 2232298"/>
              <a:gd name="connsiteX1" fmla="*/ 1305820 w 4065630"/>
              <a:gd name="connsiteY1" fmla="*/ 133507 h 2232298"/>
              <a:gd name="connsiteX2" fmla="*/ 2006285 w 4065630"/>
              <a:gd name="connsiteY2" fmla="*/ 51753 h 2232298"/>
              <a:gd name="connsiteX3" fmla="*/ 2827431 w 4065630"/>
              <a:gd name="connsiteY3" fmla="*/ 325262 h 2232298"/>
              <a:gd name="connsiteX4" fmla="*/ 4053094 w 4065630"/>
              <a:gd name="connsiteY4" fmla="*/ 1339864 h 2232298"/>
              <a:gd name="connsiteX5" fmla="*/ 1955606 w 4065630"/>
              <a:gd name="connsiteY5" fmla="*/ 2208922 h 2232298"/>
              <a:gd name="connsiteX6" fmla="*/ 7693 w 4065630"/>
              <a:gd name="connsiteY6" fmla="*/ 1819227 h 2232298"/>
              <a:gd name="connsiteX0" fmla="*/ 36762 w 4094699"/>
              <a:gd name="connsiteY0" fmla="*/ 1773158 h 2181492"/>
              <a:gd name="connsiteX1" fmla="*/ 812839 w 4094699"/>
              <a:gd name="connsiteY1" fmla="*/ 459545 h 2181492"/>
              <a:gd name="connsiteX2" fmla="*/ 2035354 w 4094699"/>
              <a:gd name="connsiteY2" fmla="*/ 5684 h 2181492"/>
              <a:gd name="connsiteX3" fmla="*/ 2856500 w 4094699"/>
              <a:gd name="connsiteY3" fmla="*/ 279193 h 2181492"/>
              <a:gd name="connsiteX4" fmla="*/ 4082163 w 4094699"/>
              <a:gd name="connsiteY4" fmla="*/ 1293795 h 2181492"/>
              <a:gd name="connsiteX5" fmla="*/ 1984675 w 4094699"/>
              <a:gd name="connsiteY5" fmla="*/ 2162853 h 2181492"/>
              <a:gd name="connsiteX6" fmla="*/ 36762 w 4094699"/>
              <a:gd name="connsiteY6" fmla="*/ 1773158 h 2181492"/>
              <a:gd name="connsiteX0" fmla="*/ 36762 w 4101465"/>
              <a:gd name="connsiteY0" fmla="*/ 1769959 h 2178293"/>
              <a:gd name="connsiteX1" fmla="*/ 812839 w 4101465"/>
              <a:gd name="connsiteY1" fmla="*/ 456346 h 2178293"/>
              <a:gd name="connsiteX2" fmla="*/ 2035354 w 4101465"/>
              <a:gd name="connsiteY2" fmla="*/ 2485 h 2178293"/>
              <a:gd name="connsiteX3" fmla="*/ 3253880 w 4101465"/>
              <a:gd name="connsiteY3" fmla="*/ 323153 h 2178293"/>
              <a:gd name="connsiteX4" fmla="*/ 4082163 w 4101465"/>
              <a:gd name="connsiteY4" fmla="*/ 1290596 h 2178293"/>
              <a:gd name="connsiteX5" fmla="*/ 1984675 w 4101465"/>
              <a:gd name="connsiteY5" fmla="*/ 2159654 h 2178293"/>
              <a:gd name="connsiteX6" fmla="*/ 36762 w 4101465"/>
              <a:gd name="connsiteY6" fmla="*/ 1769959 h 217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1465" h="2178293">
                <a:moveTo>
                  <a:pt x="36762" y="1769959"/>
                </a:moveTo>
                <a:cubicBezTo>
                  <a:pt x="-158544" y="1486074"/>
                  <a:pt x="471704" y="671031"/>
                  <a:pt x="812839" y="456346"/>
                </a:cubicBezTo>
                <a:cubicBezTo>
                  <a:pt x="1153974" y="241661"/>
                  <a:pt x="1628514" y="24684"/>
                  <a:pt x="2035354" y="2485"/>
                </a:cubicBezTo>
                <a:cubicBezTo>
                  <a:pt x="2442194" y="-19714"/>
                  <a:pt x="2912745" y="108468"/>
                  <a:pt x="3253880" y="323153"/>
                </a:cubicBezTo>
                <a:cubicBezTo>
                  <a:pt x="3595015" y="537838"/>
                  <a:pt x="4219021" y="906811"/>
                  <a:pt x="4082163" y="1290596"/>
                </a:cubicBezTo>
                <a:cubicBezTo>
                  <a:pt x="3945305" y="1674381"/>
                  <a:pt x="2658908" y="2079760"/>
                  <a:pt x="1984675" y="2159654"/>
                </a:cubicBezTo>
                <a:cubicBezTo>
                  <a:pt x="1310442" y="2239548"/>
                  <a:pt x="232068" y="2053844"/>
                  <a:pt x="36762" y="1769959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2EDEC5B2-4301-4870-8E6C-82485A57BEFD}"/>
              </a:ext>
            </a:extLst>
          </p:cNvPr>
          <p:cNvSpPr/>
          <p:nvPr/>
        </p:nvSpPr>
        <p:spPr>
          <a:xfrm>
            <a:off x="1588754" y="3592147"/>
            <a:ext cx="4093734" cy="1577782"/>
          </a:xfrm>
          <a:custGeom>
            <a:avLst/>
            <a:gdLst>
              <a:gd name="connsiteX0" fmla="*/ 0 w 4093618"/>
              <a:gd name="connsiteY0" fmla="*/ 1288111 h 2576222"/>
              <a:gd name="connsiteX1" fmla="*/ 2046809 w 4093618"/>
              <a:gd name="connsiteY1" fmla="*/ 0 h 2576222"/>
              <a:gd name="connsiteX2" fmla="*/ 4093618 w 4093618"/>
              <a:gd name="connsiteY2" fmla="*/ 1288111 h 2576222"/>
              <a:gd name="connsiteX3" fmla="*/ 2046809 w 4093618"/>
              <a:gd name="connsiteY3" fmla="*/ 2576222 h 2576222"/>
              <a:gd name="connsiteX4" fmla="*/ 0 w 4093618"/>
              <a:gd name="connsiteY4" fmla="*/ 1288111 h 2576222"/>
              <a:gd name="connsiteX0" fmla="*/ 174 w 4093792"/>
              <a:gd name="connsiteY0" fmla="*/ 553622 h 1841733"/>
              <a:gd name="connsiteX1" fmla="*/ 1962142 w 4093792"/>
              <a:gd name="connsiteY1" fmla="*/ 19655 h 1841733"/>
              <a:gd name="connsiteX2" fmla="*/ 4093792 w 4093792"/>
              <a:gd name="connsiteY2" fmla="*/ 553622 h 1841733"/>
              <a:gd name="connsiteX3" fmla="*/ 2046983 w 4093792"/>
              <a:gd name="connsiteY3" fmla="*/ 1841733 h 1841733"/>
              <a:gd name="connsiteX4" fmla="*/ 174 w 4093792"/>
              <a:gd name="connsiteY4" fmla="*/ 553622 h 1841733"/>
              <a:gd name="connsiteX0" fmla="*/ 116 w 4093734"/>
              <a:gd name="connsiteY0" fmla="*/ 553622 h 1577782"/>
              <a:gd name="connsiteX1" fmla="*/ 1962084 w 4093734"/>
              <a:gd name="connsiteY1" fmla="*/ 19655 h 1577782"/>
              <a:gd name="connsiteX2" fmla="*/ 4093734 w 4093734"/>
              <a:gd name="connsiteY2" fmla="*/ 553622 h 1577782"/>
              <a:gd name="connsiteX3" fmla="*/ 1896096 w 4093734"/>
              <a:gd name="connsiteY3" fmla="*/ 1577782 h 1577782"/>
              <a:gd name="connsiteX4" fmla="*/ 116 w 4093734"/>
              <a:gd name="connsiteY4" fmla="*/ 553622 h 157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734" h="1577782">
                <a:moveTo>
                  <a:pt x="116" y="553622"/>
                </a:moveTo>
                <a:cubicBezTo>
                  <a:pt x="11114" y="293934"/>
                  <a:pt x="831663" y="19655"/>
                  <a:pt x="1962084" y="19655"/>
                </a:cubicBezTo>
                <a:cubicBezTo>
                  <a:pt x="3092505" y="19655"/>
                  <a:pt x="4093734" y="-157782"/>
                  <a:pt x="4093734" y="553622"/>
                </a:cubicBezTo>
                <a:cubicBezTo>
                  <a:pt x="4093734" y="1265026"/>
                  <a:pt x="3026517" y="1577782"/>
                  <a:pt x="1896096" y="1577782"/>
                </a:cubicBezTo>
                <a:cubicBezTo>
                  <a:pt x="765675" y="1577782"/>
                  <a:pt x="-10882" y="813310"/>
                  <a:pt x="116" y="553622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16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51483D7-BD3F-421C-A618-7F8E397092A5}"/>
              </a:ext>
            </a:extLst>
          </p:cNvPr>
          <p:cNvSpPr/>
          <p:nvPr/>
        </p:nvSpPr>
        <p:spPr>
          <a:xfrm>
            <a:off x="2488611" y="1749390"/>
            <a:ext cx="2551176" cy="2514600"/>
          </a:xfrm>
          <a:prstGeom prst="triangle">
            <a:avLst/>
          </a:prstGeom>
          <a:noFill/>
          <a:ln w="57150">
            <a:solidFill>
              <a:srgbClr val="769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7B2AE1B-6D85-4948-B6B0-29539EE0FC3E}"/>
              </a:ext>
            </a:extLst>
          </p:cNvPr>
          <p:cNvSpPr/>
          <p:nvPr/>
        </p:nvSpPr>
        <p:spPr>
          <a:xfrm>
            <a:off x="3224199" y="1383630"/>
            <a:ext cx="1080000" cy="1080000"/>
          </a:xfrm>
          <a:prstGeom prst="ellipse">
            <a:avLst/>
          </a:prstGeom>
          <a:solidFill>
            <a:srgbClr val="769ABA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4C838D-71DA-40F7-B03F-D40B023E247E}"/>
              </a:ext>
            </a:extLst>
          </p:cNvPr>
          <p:cNvSpPr/>
          <p:nvPr/>
        </p:nvSpPr>
        <p:spPr>
          <a:xfrm>
            <a:off x="1948611" y="3723990"/>
            <a:ext cx="1080000" cy="1080000"/>
          </a:xfrm>
          <a:prstGeom prst="ellipse">
            <a:avLst/>
          </a:prstGeom>
          <a:solidFill>
            <a:srgbClr val="1E1D2F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47B73C-0DCA-43AD-BD3D-9191DB031E07}"/>
              </a:ext>
            </a:extLst>
          </p:cNvPr>
          <p:cNvSpPr/>
          <p:nvPr/>
        </p:nvSpPr>
        <p:spPr>
          <a:xfrm>
            <a:off x="4499787" y="3723990"/>
            <a:ext cx="1080000" cy="1080000"/>
          </a:xfrm>
          <a:prstGeom prst="ellipse">
            <a:avLst/>
          </a:prstGeom>
          <a:solidFill>
            <a:srgbClr val="EB284A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P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3D1869-6975-4397-B708-153E480BE822}"/>
              </a:ext>
            </a:extLst>
          </p:cNvPr>
          <p:cNvSpPr txBox="1"/>
          <p:nvPr/>
        </p:nvSpPr>
        <p:spPr>
          <a:xfrm>
            <a:off x="3178983" y="3212430"/>
            <a:ext cx="1170432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Выберите только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59021B-302A-4C58-9430-0016840EC0C3}"/>
              </a:ext>
            </a:extLst>
          </p:cNvPr>
          <p:cNvSpPr txBox="1"/>
          <p:nvPr/>
        </p:nvSpPr>
        <p:spPr>
          <a:xfrm>
            <a:off x="4499787" y="1456782"/>
            <a:ext cx="1564128" cy="56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769ABA"/>
                </a:solidFill>
              </a:rPr>
              <a:t>Availability</a:t>
            </a:r>
          </a:p>
          <a:p>
            <a:pPr>
              <a:lnSpc>
                <a:spcPct val="80000"/>
              </a:lnSpc>
            </a:pPr>
            <a:r>
              <a:rPr lang="en-US" dirty="0"/>
              <a:t>(</a:t>
            </a:r>
            <a:r>
              <a:rPr lang="ru-RU" dirty="0"/>
              <a:t>Доступность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F9D6AA-64C3-4C2E-B373-E895A75F56C5}"/>
              </a:ext>
            </a:extLst>
          </p:cNvPr>
          <p:cNvSpPr txBox="1"/>
          <p:nvPr/>
        </p:nvSpPr>
        <p:spPr>
          <a:xfrm>
            <a:off x="4782822" y="5002207"/>
            <a:ext cx="2152908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EB284A"/>
                </a:solidFill>
              </a:rPr>
              <a:t>Partition Tolerance</a:t>
            </a:r>
          </a:p>
          <a:p>
            <a:pPr>
              <a:lnSpc>
                <a:spcPct val="80000"/>
              </a:lnSpc>
            </a:pPr>
            <a:r>
              <a:rPr lang="en-US" dirty="0"/>
              <a:t>(</a:t>
            </a:r>
            <a:r>
              <a:rPr lang="ru-RU" dirty="0"/>
              <a:t>Распределенность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93CC75-ABB4-4F02-8323-FE31795572BD}"/>
              </a:ext>
            </a:extLst>
          </p:cNvPr>
          <p:cNvSpPr txBox="1"/>
          <p:nvPr/>
        </p:nvSpPr>
        <p:spPr>
          <a:xfrm>
            <a:off x="1374289" y="5115283"/>
            <a:ext cx="1960884" cy="565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1E1D2F"/>
                </a:solidFill>
              </a:rPr>
              <a:t>Consistency</a:t>
            </a:r>
          </a:p>
          <a:p>
            <a:pPr>
              <a:lnSpc>
                <a:spcPct val="80000"/>
              </a:lnSpc>
            </a:pPr>
            <a:r>
              <a:rPr lang="en-US" dirty="0"/>
              <a:t>(</a:t>
            </a:r>
            <a:r>
              <a:rPr lang="ru-RU" dirty="0"/>
              <a:t>Целостность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487E2C-86BF-4F29-994C-9897B5FA70C3}"/>
              </a:ext>
            </a:extLst>
          </p:cNvPr>
          <p:cNvSpPr txBox="1"/>
          <p:nvPr/>
        </p:nvSpPr>
        <p:spPr>
          <a:xfrm rot="17832715">
            <a:off x="744275" y="1977502"/>
            <a:ext cx="223006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CA - </a:t>
            </a:r>
            <a:r>
              <a:rPr lang="ru-RU" b="1" dirty="0"/>
              <a:t>конфигурация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CD5580-A744-4CC7-9E38-B6D27422618B}"/>
              </a:ext>
            </a:extLst>
          </p:cNvPr>
          <p:cNvSpPr txBox="1"/>
          <p:nvPr/>
        </p:nvSpPr>
        <p:spPr>
          <a:xfrm>
            <a:off x="2649168" y="5582063"/>
            <a:ext cx="223006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CP - </a:t>
            </a:r>
            <a:r>
              <a:rPr lang="ru-RU" dirty="0"/>
              <a:t>конфигурация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837B2B-226A-4839-93D1-C7B7311CA160}"/>
              </a:ext>
            </a:extLst>
          </p:cNvPr>
          <p:cNvSpPr txBox="1"/>
          <p:nvPr/>
        </p:nvSpPr>
        <p:spPr>
          <a:xfrm rot="3473008">
            <a:off x="4650096" y="2965163"/>
            <a:ext cx="2230061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AP - </a:t>
            </a:r>
            <a:r>
              <a:rPr lang="ru-RU" b="1" dirty="0"/>
              <a:t>конфигурация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22ECEE-8423-40A9-8070-0DA2565FD7AC}"/>
              </a:ext>
            </a:extLst>
          </p:cNvPr>
          <p:cNvSpPr txBox="1"/>
          <p:nvPr/>
        </p:nvSpPr>
        <p:spPr>
          <a:xfrm>
            <a:off x="130964" y="1752965"/>
            <a:ext cx="1714001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RDBMS (Oracle, MySQL), Neo4j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60232A-DF3C-4234-B7B4-DBA108DD79E9}"/>
              </a:ext>
            </a:extLst>
          </p:cNvPr>
          <p:cNvSpPr txBox="1"/>
          <p:nvPr/>
        </p:nvSpPr>
        <p:spPr>
          <a:xfrm>
            <a:off x="2675621" y="5852963"/>
            <a:ext cx="2352041" cy="26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 err="1"/>
              <a:t>BigTable</a:t>
            </a:r>
            <a:r>
              <a:rPr lang="en-US" sz="1400" dirty="0"/>
              <a:t>, </a:t>
            </a:r>
            <a:r>
              <a:rPr lang="en-US" sz="1400" dirty="0" err="1"/>
              <a:t>Hbase</a:t>
            </a:r>
            <a:r>
              <a:rPr lang="en-US" sz="1400" dirty="0"/>
              <a:t>, Redis</a:t>
            </a:r>
            <a:endParaRPr lang="ru-RU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517BF32-ED1F-4740-B51D-79F184EF2710}"/>
              </a:ext>
            </a:extLst>
          </p:cNvPr>
          <p:cNvSpPr txBox="1"/>
          <p:nvPr/>
        </p:nvSpPr>
        <p:spPr>
          <a:xfrm>
            <a:off x="5724207" y="2235027"/>
            <a:ext cx="1714001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Dynamo, Cassandra, CouchDB</a:t>
            </a:r>
            <a:endParaRPr lang="ru-R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9C0154A-5953-401C-A6E7-54966A3344CB}"/>
              </a:ext>
            </a:extLst>
          </p:cNvPr>
          <p:cNvSpPr/>
          <p:nvPr/>
        </p:nvSpPr>
        <p:spPr>
          <a:xfrm>
            <a:off x="876503" y="6291576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</a:rPr>
              <a:t>BASE-</a:t>
            </a:r>
            <a:r>
              <a:rPr lang="ru-RU" b="1" i="0" dirty="0">
                <a:solidFill>
                  <a:srgbClr val="000000"/>
                </a:solidFill>
                <a:effectLst/>
              </a:rPr>
              <a:t>архитектура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5671C44-7FE7-4992-971A-DA58E43B9D93}"/>
              </a:ext>
            </a:extLst>
          </p:cNvPr>
          <p:cNvSpPr/>
          <p:nvPr/>
        </p:nvSpPr>
        <p:spPr>
          <a:xfrm>
            <a:off x="2842106" y="6204903"/>
            <a:ext cx="9077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Basically Available, Soft-state, Eventually consistent — </a:t>
            </a:r>
            <a:r>
              <a:rPr lang="ru-RU" sz="1600" dirty="0"/>
              <a:t>базовая доступность, неустойчивое состояние, согласованность в конечном счёте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F528AF-209D-47BD-BFF0-BFA0A10E2BB4}"/>
              </a:ext>
            </a:extLst>
          </p:cNvPr>
          <p:cNvSpPr/>
          <p:nvPr/>
        </p:nvSpPr>
        <p:spPr>
          <a:xfrm>
            <a:off x="7438208" y="1016738"/>
            <a:ext cx="46228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Теорема CAP </a:t>
            </a:r>
            <a:r>
              <a:rPr lang="ru-RU" sz="1600" dirty="0"/>
              <a:t>(теорема </a:t>
            </a:r>
            <a:r>
              <a:rPr lang="ru-RU" sz="1600" dirty="0" err="1"/>
              <a:t>Брюера</a:t>
            </a:r>
            <a:r>
              <a:rPr lang="ru-RU" sz="1600" dirty="0"/>
              <a:t>) — эвристическое утверждение о том, что в любой реализации распределённых вычислений возможно обеспечить не более двух из трёх следующих свойств: согласованность данных (во всех вычислительных узлах в один момент времени данные не противоречат друг другу), доступность (любой запрос к распределённой системе завершается корректным откликом), устойчивость к разделению (</a:t>
            </a:r>
            <a:r>
              <a:rPr lang="ru-RU" sz="1600" dirty="0" err="1"/>
              <a:t>partition</a:t>
            </a:r>
            <a:r>
              <a:rPr lang="ru-RU" sz="1600" dirty="0"/>
              <a:t> </a:t>
            </a:r>
            <a:r>
              <a:rPr lang="ru-RU" sz="1600" dirty="0" err="1"/>
              <a:t>tolerance</a:t>
            </a:r>
            <a:r>
              <a:rPr lang="ru-RU" sz="1600" dirty="0"/>
              <a:t>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4E55D2-8339-4078-A335-BEB79358C4DC}"/>
              </a:ext>
            </a:extLst>
          </p:cNvPr>
          <p:cNvSpPr/>
          <p:nvPr/>
        </p:nvSpPr>
        <p:spPr>
          <a:xfrm>
            <a:off x="7250118" y="3860328"/>
            <a:ext cx="46570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/>
              <a:t>Теорема PACELC </a:t>
            </a:r>
            <a:r>
              <a:rPr lang="ru-RU" sz="1600" dirty="0"/>
              <a:t>— расширение теоремы CAP: в случае разделения сети (P) в распределённой компьютерной системе необходимо выбирать между доступностью (A) и согласованностью (C), но в любом случае, даже если система работает нормально в отсутствии разделения, нужно выбирать между задержками (L) и согласованностью (C).</a:t>
            </a:r>
          </a:p>
        </p:txBody>
      </p:sp>
    </p:spTree>
    <p:extLst>
      <p:ext uri="{BB962C8B-B14F-4D97-AF65-F5344CB8AC3E}">
        <p14:creationId xmlns:p14="http://schemas.microsoft.com/office/powerpoint/2010/main" val="8477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FB84-F199-4AFF-9F49-9CB290B9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156" y="23722"/>
            <a:ext cx="10515600" cy="1059541"/>
          </a:xfrm>
        </p:spPr>
        <p:txBody>
          <a:bodyPr/>
          <a:lstStyle/>
          <a:p>
            <a:pPr algn="r"/>
            <a:r>
              <a:rPr lang="ru-RU" dirty="0"/>
              <a:t>ВИЗАНТИЙСКИЕ АТАКИ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A62E2-CFDB-4A5B-9B52-8CA577E5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0552F-AAFB-416C-B378-2F9F27D8608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BAEE03-E9BA-4490-B5EE-B658A049FAC1}"/>
              </a:ext>
            </a:extLst>
          </p:cNvPr>
          <p:cNvSpPr txBox="1"/>
          <p:nvPr/>
        </p:nvSpPr>
        <p:spPr>
          <a:xfrm>
            <a:off x="204133" y="782500"/>
            <a:ext cx="11865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Все информационные системы  обладают уязвимостью. Распределенные системы уязвимы к так называемым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византийским атакам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Byzantine Fault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(от классической задачи Византийских Генералов). Отражает 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особенность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распределенных систем в</a:t>
            </a:r>
            <a:r>
              <a:rPr lang="ru-RU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отказах происходящих при неизвестном статусе компонента системы (узла), который может функционировать неправильно или быть недоступным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306CE1C-8536-4348-8A56-C3D77C31406F}"/>
              </a:ext>
            </a:extLst>
          </p:cNvPr>
          <p:cNvGrpSpPr/>
          <p:nvPr/>
        </p:nvGrpSpPr>
        <p:grpSpPr>
          <a:xfrm>
            <a:off x="8266552" y="2167410"/>
            <a:ext cx="3723073" cy="3304103"/>
            <a:chOff x="3275065" y="853136"/>
            <a:chExt cx="5702421" cy="515392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3877336-0872-425C-A15F-EC3CE1E1A2B0}"/>
                </a:ext>
              </a:extLst>
            </p:cNvPr>
            <p:cNvGrpSpPr/>
            <p:nvPr/>
          </p:nvGrpSpPr>
          <p:grpSpPr>
            <a:xfrm>
              <a:off x="3275065" y="853136"/>
              <a:ext cx="5702421" cy="5153923"/>
              <a:chOff x="3275065" y="853136"/>
              <a:chExt cx="5702421" cy="5153923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8DC47C2-FB37-44FF-B97B-6155CA1189F7}"/>
                  </a:ext>
                </a:extLst>
              </p:cNvPr>
              <p:cNvGrpSpPr/>
              <p:nvPr/>
            </p:nvGrpSpPr>
            <p:grpSpPr>
              <a:xfrm>
                <a:off x="3275065" y="3229799"/>
                <a:ext cx="1506823" cy="398401"/>
                <a:chOff x="3276351" y="3223457"/>
                <a:chExt cx="1506823" cy="398401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5319CBD-9E7C-4214-A960-94DEAF481BF1}"/>
                    </a:ext>
                  </a:extLst>
                </p:cNvPr>
                <p:cNvSpPr/>
                <p:nvPr/>
              </p:nvSpPr>
              <p:spPr>
                <a:xfrm>
                  <a:off x="3771546" y="3332746"/>
                  <a:ext cx="1011628" cy="179823"/>
                </a:xfrm>
                <a:custGeom>
                  <a:avLst/>
                  <a:gdLst>
                    <a:gd name="connsiteX0" fmla="*/ 0 w 1011628"/>
                    <a:gd name="connsiteY0" fmla="*/ 0 h 179823"/>
                    <a:gd name="connsiteX1" fmla="*/ 916308 w 1011628"/>
                    <a:gd name="connsiteY1" fmla="*/ 0 h 179823"/>
                    <a:gd name="connsiteX2" fmla="*/ 1011628 w 1011628"/>
                    <a:gd name="connsiteY2" fmla="*/ 95904 h 179823"/>
                    <a:gd name="connsiteX3" fmla="*/ 928220 w 1011628"/>
                    <a:gd name="connsiteY3" fmla="*/ 179823 h 179823"/>
                    <a:gd name="connsiteX4" fmla="*/ 0 w 1011628"/>
                    <a:gd name="connsiteY4" fmla="*/ 179823 h 17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628" h="179823">
                      <a:moveTo>
                        <a:pt x="0" y="0"/>
                      </a:moveTo>
                      <a:lnTo>
                        <a:pt x="916308" y="0"/>
                      </a:lnTo>
                      <a:lnTo>
                        <a:pt x="1011628" y="95904"/>
                      </a:lnTo>
                      <a:lnTo>
                        <a:pt x="928220" y="179823"/>
                      </a:lnTo>
                      <a:lnTo>
                        <a:pt x="0" y="179823"/>
                      </a:lnTo>
                      <a:close/>
                    </a:path>
                  </a:pathLst>
                </a:custGeom>
                <a:solidFill>
                  <a:srgbClr val="9CB7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FCFFB63-E378-4B39-AE6F-A4EF9F64D2C7}"/>
                    </a:ext>
                  </a:extLst>
                </p:cNvPr>
                <p:cNvSpPr/>
                <p:nvPr/>
              </p:nvSpPr>
              <p:spPr>
                <a:xfrm>
                  <a:off x="3646449" y="3223457"/>
                  <a:ext cx="125097" cy="398401"/>
                </a:xfrm>
                <a:prstGeom prst="rect">
                  <a:avLst/>
                </a:prstGeom>
                <a:solidFill>
                  <a:srgbClr val="A4D0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F127E8D-9ACF-4990-A75A-02735911DB3B}"/>
                    </a:ext>
                  </a:extLst>
                </p:cNvPr>
                <p:cNvSpPr/>
                <p:nvPr/>
              </p:nvSpPr>
              <p:spPr>
                <a:xfrm>
                  <a:off x="3458803" y="3361957"/>
                  <a:ext cx="187646" cy="121400"/>
                </a:xfrm>
                <a:prstGeom prst="rect">
                  <a:avLst/>
                </a:prstGeom>
                <a:solidFill>
                  <a:srgbClr val="769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8B4D2F3-56B3-4314-851C-914E28F65D57}"/>
                    </a:ext>
                  </a:extLst>
                </p:cNvPr>
                <p:cNvSpPr/>
                <p:nvPr/>
              </p:nvSpPr>
              <p:spPr>
                <a:xfrm>
                  <a:off x="3276351" y="3317853"/>
                  <a:ext cx="211473" cy="209609"/>
                </a:xfrm>
                <a:prstGeom prst="ellipse">
                  <a:avLst/>
                </a:prstGeom>
                <a:solidFill>
                  <a:srgbClr val="EB28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9605543-6381-4F39-A754-71BC6CFFA7A1}"/>
                  </a:ext>
                </a:extLst>
              </p:cNvPr>
              <p:cNvGrpSpPr/>
              <p:nvPr/>
            </p:nvGrpSpPr>
            <p:grpSpPr>
              <a:xfrm rot="3613336">
                <a:off x="4314971" y="1407347"/>
                <a:ext cx="1506823" cy="398401"/>
                <a:chOff x="3276351" y="3223457"/>
                <a:chExt cx="1506823" cy="398401"/>
              </a:xfrm>
            </p:grpSpPr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4408493A-295F-494E-87EB-3F8362253767}"/>
                    </a:ext>
                  </a:extLst>
                </p:cNvPr>
                <p:cNvSpPr/>
                <p:nvPr/>
              </p:nvSpPr>
              <p:spPr>
                <a:xfrm>
                  <a:off x="3771546" y="3332746"/>
                  <a:ext cx="1011628" cy="179823"/>
                </a:xfrm>
                <a:custGeom>
                  <a:avLst/>
                  <a:gdLst>
                    <a:gd name="connsiteX0" fmla="*/ 0 w 1011628"/>
                    <a:gd name="connsiteY0" fmla="*/ 0 h 179823"/>
                    <a:gd name="connsiteX1" fmla="*/ 916308 w 1011628"/>
                    <a:gd name="connsiteY1" fmla="*/ 0 h 179823"/>
                    <a:gd name="connsiteX2" fmla="*/ 1011628 w 1011628"/>
                    <a:gd name="connsiteY2" fmla="*/ 95904 h 179823"/>
                    <a:gd name="connsiteX3" fmla="*/ 928220 w 1011628"/>
                    <a:gd name="connsiteY3" fmla="*/ 179823 h 179823"/>
                    <a:gd name="connsiteX4" fmla="*/ 0 w 1011628"/>
                    <a:gd name="connsiteY4" fmla="*/ 179823 h 17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628" h="179823">
                      <a:moveTo>
                        <a:pt x="0" y="0"/>
                      </a:moveTo>
                      <a:lnTo>
                        <a:pt x="916308" y="0"/>
                      </a:lnTo>
                      <a:lnTo>
                        <a:pt x="1011628" y="95904"/>
                      </a:lnTo>
                      <a:lnTo>
                        <a:pt x="928220" y="179823"/>
                      </a:lnTo>
                      <a:lnTo>
                        <a:pt x="0" y="179823"/>
                      </a:lnTo>
                      <a:close/>
                    </a:path>
                  </a:pathLst>
                </a:custGeom>
                <a:solidFill>
                  <a:srgbClr val="9CB7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40742E1A-30B1-426B-85E3-344A5EFD33C5}"/>
                    </a:ext>
                  </a:extLst>
                </p:cNvPr>
                <p:cNvSpPr/>
                <p:nvPr/>
              </p:nvSpPr>
              <p:spPr>
                <a:xfrm>
                  <a:off x="3646449" y="3223457"/>
                  <a:ext cx="125097" cy="398401"/>
                </a:xfrm>
                <a:prstGeom prst="rect">
                  <a:avLst/>
                </a:prstGeom>
                <a:solidFill>
                  <a:srgbClr val="A4D0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1FBF4A2A-EC55-47C6-8888-914876FAD8CE}"/>
                    </a:ext>
                  </a:extLst>
                </p:cNvPr>
                <p:cNvSpPr/>
                <p:nvPr/>
              </p:nvSpPr>
              <p:spPr>
                <a:xfrm>
                  <a:off x="3458803" y="3361957"/>
                  <a:ext cx="187646" cy="121400"/>
                </a:xfrm>
                <a:prstGeom prst="rect">
                  <a:avLst/>
                </a:prstGeom>
                <a:solidFill>
                  <a:srgbClr val="769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06AFED5-CD74-4B96-8781-BEF1B2209108}"/>
                    </a:ext>
                  </a:extLst>
                </p:cNvPr>
                <p:cNvSpPr/>
                <p:nvPr/>
              </p:nvSpPr>
              <p:spPr>
                <a:xfrm>
                  <a:off x="3276351" y="3317853"/>
                  <a:ext cx="211473" cy="209609"/>
                </a:xfrm>
                <a:prstGeom prst="ellipse">
                  <a:avLst/>
                </a:prstGeom>
                <a:solidFill>
                  <a:srgbClr val="EB28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4BE4B7E-F424-4630-A9AD-EE0FA98276D0}"/>
                  </a:ext>
                </a:extLst>
              </p:cNvPr>
              <p:cNvGrpSpPr/>
              <p:nvPr/>
            </p:nvGrpSpPr>
            <p:grpSpPr>
              <a:xfrm rot="7197447">
                <a:off x="6393831" y="1421993"/>
                <a:ext cx="1506823" cy="398401"/>
                <a:chOff x="3276351" y="3223457"/>
                <a:chExt cx="1506823" cy="398401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6BD871F0-2052-4D57-A309-6B3E206D761F}"/>
                    </a:ext>
                  </a:extLst>
                </p:cNvPr>
                <p:cNvSpPr/>
                <p:nvPr/>
              </p:nvSpPr>
              <p:spPr>
                <a:xfrm>
                  <a:off x="3771546" y="3332746"/>
                  <a:ext cx="1011628" cy="179823"/>
                </a:xfrm>
                <a:custGeom>
                  <a:avLst/>
                  <a:gdLst>
                    <a:gd name="connsiteX0" fmla="*/ 0 w 1011628"/>
                    <a:gd name="connsiteY0" fmla="*/ 0 h 179823"/>
                    <a:gd name="connsiteX1" fmla="*/ 916308 w 1011628"/>
                    <a:gd name="connsiteY1" fmla="*/ 0 h 179823"/>
                    <a:gd name="connsiteX2" fmla="*/ 1011628 w 1011628"/>
                    <a:gd name="connsiteY2" fmla="*/ 95904 h 179823"/>
                    <a:gd name="connsiteX3" fmla="*/ 928220 w 1011628"/>
                    <a:gd name="connsiteY3" fmla="*/ 179823 h 179823"/>
                    <a:gd name="connsiteX4" fmla="*/ 0 w 1011628"/>
                    <a:gd name="connsiteY4" fmla="*/ 179823 h 17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628" h="179823">
                      <a:moveTo>
                        <a:pt x="0" y="0"/>
                      </a:moveTo>
                      <a:lnTo>
                        <a:pt x="916308" y="0"/>
                      </a:lnTo>
                      <a:lnTo>
                        <a:pt x="1011628" y="95904"/>
                      </a:lnTo>
                      <a:lnTo>
                        <a:pt x="928220" y="179823"/>
                      </a:lnTo>
                      <a:lnTo>
                        <a:pt x="0" y="179823"/>
                      </a:lnTo>
                      <a:close/>
                    </a:path>
                  </a:pathLst>
                </a:custGeom>
                <a:solidFill>
                  <a:srgbClr val="9CB7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8C9702E-33BA-4532-A239-EDBE8A036A3F}"/>
                    </a:ext>
                  </a:extLst>
                </p:cNvPr>
                <p:cNvSpPr/>
                <p:nvPr/>
              </p:nvSpPr>
              <p:spPr>
                <a:xfrm>
                  <a:off x="3646449" y="3223457"/>
                  <a:ext cx="125097" cy="398401"/>
                </a:xfrm>
                <a:prstGeom prst="rect">
                  <a:avLst/>
                </a:prstGeom>
                <a:solidFill>
                  <a:srgbClr val="A4D0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CFCDDD9-ED6D-41E1-8B83-68F5F88CBB5B}"/>
                    </a:ext>
                  </a:extLst>
                </p:cNvPr>
                <p:cNvSpPr/>
                <p:nvPr/>
              </p:nvSpPr>
              <p:spPr>
                <a:xfrm>
                  <a:off x="3458803" y="3361957"/>
                  <a:ext cx="187646" cy="121400"/>
                </a:xfrm>
                <a:prstGeom prst="rect">
                  <a:avLst/>
                </a:prstGeom>
                <a:solidFill>
                  <a:srgbClr val="769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21C750D3-71FD-4651-865B-62B1245BB5E3}"/>
                    </a:ext>
                  </a:extLst>
                </p:cNvPr>
                <p:cNvSpPr/>
                <p:nvPr/>
              </p:nvSpPr>
              <p:spPr>
                <a:xfrm>
                  <a:off x="3276351" y="3317853"/>
                  <a:ext cx="211473" cy="209609"/>
                </a:xfrm>
                <a:prstGeom prst="ellipse">
                  <a:avLst/>
                </a:prstGeom>
                <a:solidFill>
                  <a:srgbClr val="EB28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BA4AEC55-45E7-42AE-8828-0BEDD50D4A8B}"/>
                  </a:ext>
                </a:extLst>
              </p:cNvPr>
              <p:cNvGrpSpPr/>
              <p:nvPr/>
            </p:nvGrpSpPr>
            <p:grpSpPr>
              <a:xfrm rot="10800000">
                <a:off x="7470663" y="3226676"/>
                <a:ext cx="1506823" cy="398401"/>
                <a:chOff x="3276351" y="3223457"/>
                <a:chExt cx="1506823" cy="398401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8CE0B99-87BB-49A2-9CD2-69D5C9EDE3E8}"/>
                    </a:ext>
                  </a:extLst>
                </p:cNvPr>
                <p:cNvSpPr/>
                <p:nvPr/>
              </p:nvSpPr>
              <p:spPr>
                <a:xfrm>
                  <a:off x="3771546" y="3332746"/>
                  <a:ext cx="1011628" cy="179823"/>
                </a:xfrm>
                <a:custGeom>
                  <a:avLst/>
                  <a:gdLst>
                    <a:gd name="connsiteX0" fmla="*/ 0 w 1011628"/>
                    <a:gd name="connsiteY0" fmla="*/ 0 h 179823"/>
                    <a:gd name="connsiteX1" fmla="*/ 916308 w 1011628"/>
                    <a:gd name="connsiteY1" fmla="*/ 0 h 179823"/>
                    <a:gd name="connsiteX2" fmla="*/ 1011628 w 1011628"/>
                    <a:gd name="connsiteY2" fmla="*/ 95904 h 179823"/>
                    <a:gd name="connsiteX3" fmla="*/ 928220 w 1011628"/>
                    <a:gd name="connsiteY3" fmla="*/ 179823 h 179823"/>
                    <a:gd name="connsiteX4" fmla="*/ 0 w 1011628"/>
                    <a:gd name="connsiteY4" fmla="*/ 179823 h 17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628" h="179823">
                      <a:moveTo>
                        <a:pt x="0" y="0"/>
                      </a:moveTo>
                      <a:lnTo>
                        <a:pt x="916308" y="0"/>
                      </a:lnTo>
                      <a:lnTo>
                        <a:pt x="1011628" y="95904"/>
                      </a:lnTo>
                      <a:lnTo>
                        <a:pt x="928220" y="179823"/>
                      </a:lnTo>
                      <a:lnTo>
                        <a:pt x="0" y="179823"/>
                      </a:lnTo>
                      <a:close/>
                    </a:path>
                  </a:pathLst>
                </a:custGeom>
                <a:solidFill>
                  <a:srgbClr val="9CB7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FF26840-08BD-4147-8F8F-C91F4416612A}"/>
                    </a:ext>
                  </a:extLst>
                </p:cNvPr>
                <p:cNvSpPr/>
                <p:nvPr/>
              </p:nvSpPr>
              <p:spPr>
                <a:xfrm>
                  <a:off x="3646449" y="3223457"/>
                  <a:ext cx="125097" cy="398401"/>
                </a:xfrm>
                <a:prstGeom prst="rect">
                  <a:avLst/>
                </a:prstGeom>
                <a:solidFill>
                  <a:srgbClr val="A4D0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131CF8D-B4D0-4A46-8994-CAD7CE3068DE}"/>
                    </a:ext>
                  </a:extLst>
                </p:cNvPr>
                <p:cNvSpPr/>
                <p:nvPr/>
              </p:nvSpPr>
              <p:spPr>
                <a:xfrm>
                  <a:off x="3458803" y="3361957"/>
                  <a:ext cx="187646" cy="121400"/>
                </a:xfrm>
                <a:prstGeom prst="rect">
                  <a:avLst/>
                </a:prstGeom>
                <a:solidFill>
                  <a:srgbClr val="769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A85192B-E0E9-491F-8A3C-E32BB764ECA9}"/>
                    </a:ext>
                  </a:extLst>
                </p:cNvPr>
                <p:cNvSpPr/>
                <p:nvPr/>
              </p:nvSpPr>
              <p:spPr>
                <a:xfrm>
                  <a:off x="3276351" y="3317853"/>
                  <a:ext cx="211473" cy="209609"/>
                </a:xfrm>
                <a:prstGeom prst="ellipse">
                  <a:avLst/>
                </a:prstGeom>
                <a:solidFill>
                  <a:srgbClr val="EB28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1B83CD4-3A82-4924-88F0-6EFCDA53FB4B}"/>
                  </a:ext>
                </a:extLst>
              </p:cNvPr>
              <p:cNvGrpSpPr/>
              <p:nvPr/>
            </p:nvGrpSpPr>
            <p:grpSpPr>
              <a:xfrm rot="14361367">
                <a:off x="6416136" y="5054447"/>
                <a:ext cx="1506823" cy="398401"/>
                <a:chOff x="3276351" y="3223457"/>
                <a:chExt cx="1506823" cy="398401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0EBFFC4-3054-476D-833C-F148F119EB72}"/>
                    </a:ext>
                  </a:extLst>
                </p:cNvPr>
                <p:cNvSpPr/>
                <p:nvPr/>
              </p:nvSpPr>
              <p:spPr>
                <a:xfrm>
                  <a:off x="3771546" y="3332746"/>
                  <a:ext cx="1011628" cy="179823"/>
                </a:xfrm>
                <a:custGeom>
                  <a:avLst/>
                  <a:gdLst>
                    <a:gd name="connsiteX0" fmla="*/ 0 w 1011628"/>
                    <a:gd name="connsiteY0" fmla="*/ 0 h 179823"/>
                    <a:gd name="connsiteX1" fmla="*/ 916308 w 1011628"/>
                    <a:gd name="connsiteY1" fmla="*/ 0 h 179823"/>
                    <a:gd name="connsiteX2" fmla="*/ 1011628 w 1011628"/>
                    <a:gd name="connsiteY2" fmla="*/ 95904 h 179823"/>
                    <a:gd name="connsiteX3" fmla="*/ 928220 w 1011628"/>
                    <a:gd name="connsiteY3" fmla="*/ 179823 h 179823"/>
                    <a:gd name="connsiteX4" fmla="*/ 0 w 1011628"/>
                    <a:gd name="connsiteY4" fmla="*/ 179823 h 17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628" h="179823">
                      <a:moveTo>
                        <a:pt x="0" y="0"/>
                      </a:moveTo>
                      <a:lnTo>
                        <a:pt x="916308" y="0"/>
                      </a:lnTo>
                      <a:lnTo>
                        <a:pt x="1011628" y="95904"/>
                      </a:lnTo>
                      <a:lnTo>
                        <a:pt x="928220" y="179823"/>
                      </a:lnTo>
                      <a:lnTo>
                        <a:pt x="0" y="179823"/>
                      </a:lnTo>
                      <a:close/>
                    </a:path>
                  </a:pathLst>
                </a:custGeom>
                <a:solidFill>
                  <a:srgbClr val="9CB7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95A746BB-4235-4A04-8E4A-7A868AD3B879}"/>
                    </a:ext>
                  </a:extLst>
                </p:cNvPr>
                <p:cNvSpPr/>
                <p:nvPr/>
              </p:nvSpPr>
              <p:spPr>
                <a:xfrm>
                  <a:off x="3646449" y="3223457"/>
                  <a:ext cx="125097" cy="398401"/>
                </a:xfrm>
                <a:prstGeom prst="rect">
                  <a:avLst/>
                </a:prstGeom>
                <a:solidFill>
                  <a:srgbClr val="A4D0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393CD85-D020-4AF2-9796-AE1B9FE3200A}"/>
                    </a:ext>
                  </a:extLst>
                </p:cNvPr>
                <p:cNvSpPr/>
                <p:nvPr/>
              </p:nvSpPr>
              <p:spPr>
                <a:xfrm>
                  <a:off x="3458803" y="3361957"/>
                  <a:ext cx="187646" cy="121400"/>
                </a:xfrm>
                <a:prstGeom prst="rect">
                  <a:avLst/>
                </a:prstGeom>
                <a:solidFill>
                  <a:srgbClr val="769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B98BB71D-8D07-48F8-8E77-8300AD024EB4}"/>
                    </a:ext>
                  </a:extLst>
                </p:cNvPr>
                <p:cNvSpPr/>
                <p:nvPr/>
              </p:nvSpPr>
              <p:spPr>
                <a:xfrm>
                  <a:off x="3276351" y="3317853"/>
                  <a:ext cx="211473" cy="209609"/>
                </a:xfrm>
                <a:prstGeom prst="ellipse">
                  <a:avLst/>
                </a:prstGeom>
                <a:solidFill>
                  <a:srgbClr val="EB28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9836A92-8FE0-46E3-9A44-DB7CFE4D34A4}"/>
                  </a:ext>
                </a:extLst>
              </p:cNvPr>
              <p:cNvGrpSpPr/>
              <p:nvPr/>
            </p:nvGrpSpPr>
            <p:grpSpPr>
              <a:xfrm rot="7238633" flipH="1">
                <a:off x="4308813" y="5006334"/>
                <a:ext cx="1506823" cy="398401"/>
                <a:chOff x="3276351" y="3223457"/>
                <a:chExt cx="1506823" cy="39840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4BD3B669-9CD2-437D-8A96-DCEE1E1E4685}"/>
                    </a:ext>
                  </a:extLst>
                </p:cNvPr>
                <p:cNvSpPr/>
                <p:nvPr/>
              </p:nvSpPr>
              <p:spPr>
                <a:xfrm>
                  <a:off x="3771546" y="3332746"/>
                  <a:ext cx="1011628" cy="179823"/>
                </a:xfrm>
                <a:custGeom>
                  <a:avLst/>
                  <a:gdLst>
                    <a:gd name="connsiteX0" fmla="*/ 0 w 1011628"/>
                    <a:gd name="connsiteY0" fmla="*/ 0 h 179823"/>
                    <a:gd name="connsiteX1" fmla="*/ 916308 w 1011628"/>
                    <a:gd name="connsiteY1" fmla="*/ 0 h 179823"/>
                    <a:gd name="connsiteX2" fmla="*/ 1011628 w 1011628"/>
                    <a:gd name="connsiteY2" fmla="*/ 95904 h 179823"/>
                    <a:gd name="connsiteX3" fmla="*/ 928220 w 1011628"/>
                    <a:gd name="connsiteY3" fmla="*/ 179823 h 179823"/>
                    <a:gd name="connsiteX4" fmla="*/ 0 w 1011628"/>
                    <a:gd name="connsiteY4" fmla="*/ 179823 h 17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1628" h="179823">
                      <a:moveTo>
                        <a:pt x="0" y="0"/>
                      </a:moveTo>
                      <a:lnTo>
                        <a:pt x="916308" y="0"/>
                      </a:lnTo>
                      <a:lnTo>
                        <a:pt x="1011628" y="95904"/>
                      </a:lnTo>
                      <a:lnTo>
                        <a:pt x="928220" y="179823"/>
                      </a:lnTo>
                      <a:lnTo>
                        <a:pt x="0" y="179823"/>
                      </a:lnTo>
                      <a:close/>
                    </a:path>
                  </a:pathLst>
                </a:custGeom>
                <a:solidFill>
                  <a:srgbClr val="9CB7C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AD0B5AA-52E8-472F-B997-664E9F4CD9BD}"/>
                    </a:ext>
                  </a:extLst>
                </p:cNvPr>
                <p:cNvSpPr/>
                <p:nvPr/>
              </p:nvSpPr>
              <p:spPr>
                <a:xfrm>
                  <a:off x="3646449" y="3223457"/>
                  <a:ext cx="125097" cy="398401"/>
                </a:xfrm>
                <a:prstGeom prst="rect">
                  <a:avLst/>
                </a:prstGeom>
                <a:solidFill>
                  <a:srgbClr val="A4D0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2937D5A5-925C-48EC-AF60-7FD890D8F01D}"/>
                    </a:ext>
                  </a:extLst>
                </p:cNvPr>
                <p:cNvSpPr/>
                <p:nvPr/>
              </p:nvSpPr>
              <p:spPr>
                <a:xfrm>
                  <a:off x="3458803" y="3361957"/>
                  <a:ext cx="187646" cy="121400"/>
                </a:xfrm>
                <a:prstGeom prst="rect">
                  <a:avLst/>
                </a:prstGeom>
                <a:solidFill>
                  <a:srgbClr val="769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9612B227-CD21-4E2B-99AB-E36544679330}"/>
                    </a:ext>
                  </a:extLst>
                </p:cNvPr>
                <p:cNvSpPr/>
                <p:nvPr/>
              </p:nvSpPr>
              <p:spPr>
                <a:xfrm>
                  <a:off x="3276351" y="3317853"/>
                  <a:ext cx="211473" cy="209609"/>
                </a:xfrm>
                <a:prstGeom prst="ellipse">
                  <a:avLst/>
                </a:prstGeom>
                <a:solidFill>
                  <a:srgbClr val="EB284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32B66AE-24BE-4CF2-AAA7-7317A9E4572D}"/>
                  </a:ext>
                </a:extLst>
              </p:cNvPr>
              <p:cNvSpPr/>
              <p:nvPr/>
            </p:nvSpPr>
            <p:spPr>
              <a:xfrm>
                <a:off x="4110755" y="1552180"/>
                <a:ext cx="3959738" cy="3701192"/>
              </a:xfrm>
              <a:custGeom>
                <a:avLst/>
                <a:gdLst>
                  <a:gd name="connsiteX0" fmla="*/ 1597328 w 3959738"/>
                  <a:gd name="connsiteY0" fmla="*/ 3620534 h 3701192"/>
                  <a:gd name="connsiteX1" fmla="*/ 2416657 w 3959738"/>
                  <a:gd name="connsiteY1" fmla="*/ 3620534 h 3701192"/>
                  <a:gd name="connsiteX2" fmla="*/ 2472765 w 3959738"/>
                  <a:gd name="connsiteY2" fmla="*/ 3701192 h 3701192"/>
                  <a:gd name="connsiteX3" fmla="*/ 1532885 w 3959738"/>
                  <a:gd name="connsiteY3" fmla="*/ 3701192 h 3701192"/>
                  <a:gd name="connsiteX4" fmla="*/ 3912867 w 3959738"/>
                  <a:gd name="connsiteY4" fmla="*/ 2399906 h 3701192"/>
                  <a:gd name="connsiteX5" fmla="*/ 3423955 w 3959738"/>
                  <a:gd name="connsiteY5" fmla="*/ 3294988 h 3701192"/>
                  <a:gd name="connsiteX6" fmla="*/ 3379073 w 3959738"/>
                  <a:gd name="connsiteY6" fmla="*/ 3230468 h 3701192"/>
                  <a:gd name="connsiteX7" fmla="*/ 3832744 w 3959738"/>
                  <a:gd name="connsiteY7" fmla="*/ 2399906 h 3701192"/>
                  <a:gd name="connsiteX8" fmla="*/ 42675 w 3959738"/>
                  <a:gd name="connsiteY8" fmla="*/ 2396065 h 3701192"/>
                  <a:gd name="connsiteX9" fmla="*/ 122799 w 3959738"/>
                  <a:gd name="connsiteY9" fmla="*/ 2396065 h 3701192"/>
                  <a:gd name="connsiteX10" fmla="*/ 592387 w 3959738"/>
                  <a:gd name="connsiteY10" fmla="*/ 3255770 h 3701192"/>
                  <a:gd name="connsiteX11" fmla="*/ 544798 w 3959738"/>
                  <a:gd name="connsiteY11" fmla="*/ 3315333 h 3701192"/>
                  <a:gd name="connsiteX12" fmla="*/ 3418897 w 3959738"/>
                  <a:gd name="connsiteY12" fmla="*/ 396943 h 3701192"/>
                  <a:gd name="connsiteX13" fmla="*/ 3959738 w 3959738"/>
                  <a:gd name="connsiteY13" fmla="*/ 1387096 h 3701192"/>
                  <a:gd name="connsiteX14" fmla="*/ 3879614 w 3959738"/>
                  <a:gd name="connsiteY14" fmla="*/ 1387096 h 3701192"/>
                  <a:gd name="connsiteX15" fmla="*/ 3376497 w 3959738"/>
                  <a:gd name="connsiteY15" fmla="*/ 466009 h 3701192"/>
                  <a:gd name="connsiteX16" fmla="*/ 548589 w 3959738"/>
                  <a:gd name="connsiteY16" fmla="*/ 378920 h 3701192"/>
                  <a:gd name="connsiteX17" fmla="*/ 590988 w 3959738"/>
                  <a:gd name="connsiteY17" fmla="*/ 447986 h 3701192"/>
                  <a:gd name="connsiteX18" fmla="*/ 80125 w 3959738"/>
                  <a:gd name="connsiteY18" fmla="*/ 1383255 h 3701192"/>
                  <a:gd name="connsiteX19" fmla="*/ 0 w 3959738"/>
                  <a:gd name="connsiteY19" fmla="*/ 1383255 h 3701192"/>
                  <a:gd name="connsiteX20" fmla="*/ 1504402 w 3959738"/>
                  <a:gd name="connsiteY20" fmla="*/ 0 h 3701192"/>
                  <a:gd name="connsiteX21" fmla="*/ 2474147 w 3959738"/>
                  <a:gd name="connsiteY21" fmla="*/ 0 h 3701192"/>
                  <a:gd name="connsiteX22" fmla="*/ 2424631 w 3959738"/>
                  <a:gd name="connsiteY22" fmla="*/ 80659 h 3701192"/>
                  <a:gd name="connsiteX23" fmla="*/ 1553918 w 3959738"/>
                  <a:gd name="connsiteY23" fmla="*/ 80659 h 3701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959738" h="3701192">
                    <a:moveTo>
                      <a:pt x="1597328" y="3620534"/>
                    </a:moveTo>
                    <a:lnTo>
                      <a:pt x="2416657" y="3620534"/>
                    </a:lnTo>
                    <a:lnTo>
                      <a:pt x="2472765" y="3701192"/>
                    </a:lnTo>
                    <a:lnTo>
                      <a:pt x="1532885" y="3701192"/>
                    </a:lnTo>
                    <a:close/>
                    <a:moveTo>
                      <a:pt x="3912867" y="2399906"/>
                    </a:moveTo>
                    <a:lnTo>
                      <a:pt x="3423955" y="3294988"/>
                    </a:lnTo>
                    <a:lnTo>
                      <a:pt x="3379073" y="3230468"/>
                    </a:lnTo>
                    <a:lnTo>
                      <a:pt x="3832744" y="2399906"/>
                    </a:lnTo>
                    <a:close/>
                    <a:moveTo>
                      <a:pt x="42675" y="2396065"/>
                    </a:moveTo>
                    <a:lnTo>
                      <a:pt x="122799" y="2396065"/>
                    </a:lnTo>
                    <a:lnTo>
                      <a:pt x="592387" y="3255770"/>
                    </a:lnTo>
                    <a:lnTo>
                      <a:pt x="544798" y="3315333"/>
                    </a:lnTo>
                    <a:close/>
                    <a:moveTo>
                      <a:pt x="3418897" y="396943"/>
                    </a:moveTo>
                    <a:lnTo>
                      <a:pt x="3959738" y="1387096"/>
                    </a:lnTo>
                    <a:lnTo>
                      <a:pt x="3879614" y="1387096"/>
                    </a:lnTo>
                    <a:lnTo>
                      <a:pt x="3376497" y="466009"/>
                    </a:lnTo>
                    <a:close/>
                    <a:moveTo>
                      <a:pt x="548589" y="378920"/>
                    </a:moveTo>
                    <a:lnTo>
                      <a:pt x="590988" y="447986"/>
                    </a:lnTo>
                    <a:lnTo>
                      <a:pt x="80125" y="1383255"/>
                    </a:lnTo>
                    <a:lnTo>
                      <a:pt x="0" y="1383255"/>
                    </a:lnTo>
                    <a:close/>
                    <a:moveTo>
                      <a:pt x="1504402" y="0"/>
                    </a:moveTo>
                    <a:lnTo>
                      <a:pt x="2474147" y="0"/>
                    </a:lnTo>
                    <a:lnTo>
                      <a:pt x="2424631" y="80659"/>
                    </a:lnTo>
                    <a:lnTo>
                      <a:pt x="1553918" y="80659"/>
                    </a:lnTo>
                    <a:close/>
                  </a:path>
                </a:pathLst>
              </a:custGeom>
              <a:solidFill>
                <a:srgbClr val="769A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ru-RU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EDC2D09-FFDD-4AC8-AE3E-D78D4F557A1B}"/>
                </a:ext>
              </a:extLst>
            </p:cNvPr>
            <p:cNvSpPr/>
            <p:nvPr/>
          </p:nvSpPr>
          <p:spPr>
            <a:xfrm rot="16200000">
              <a:off x="5362021" y="2671754"/>
              <a:ext cx="1535102" cy="1524224"/>
            </a:xfrm>
            <a:custGeom>
              <a:avLst/>
              <a:gdLst>
                <a:gd name="connsiteX0" fmla="*/ 1535102 w 1535102"/>
                <a:gd name="connsiteY0" fmla="*/ 0 h 1524224"/>
                <a:gd name="connsiteX1" fmla="*/ 1535102 w 1535102"/>
                <a:gd name="connsiteY1" fmla="*/ 197561 h 1524224"/>
                <a:gd name="connsiteX2" fmla="*/ 1305437 w 1535102"/>
                <a:gd name="connsiteY2" fmla="*/ 197561 h 1524224"/>
                <a:gd name="connsiteX3" fmla="*/ 1305437 w 1535102"/>
                <a:gd name="connsiteY3" fmla="*/ 432534 h 1524224"/>
                <a:gd name="connsiteX4" fmla="*/ 1535102 w 1535102"/>
                <a:gd name="connsiteY4" fmla="*/ 432534 h 1524224"/>
                <a:gd name="connsiteX5" fmla="*/ 1535102 w 1535102"/>
                <a:gd name="connsiteY5" fmla="*/ 644626 h 1524224"/>
                <a:gd name="connsiteX6" fmla="*/ 1305437 w 1535102"/>
                <a:gd name="connsiteY6" fmla="*/ 644626 h 1524224"/>
                <a:gd name="connsiteX7" fmla="*/ 1305437 w 1535102"/>
                <a:gd name="connsiteY7" fmla="*/ 879599 h 1524224"/>
                <a:gd name="connsiteX8" fmla="*/ 1535102 w 1535102"/>
                <a:gd name="connsiteY8" fmla="*/ 879599 h 1524224"/>
                <a:gd name="connsiteX9" fmla="*/ 1535102 w 1535102"/>
                <a:gd name="connsiteY9" fmla="*/ 1091690 h 1524224"/>
                <a:gd name="connsiteX10" fmla="*/ 1305437 w 1535102"/>
                <a:gd name="connsiteY10" fmla="*/ 1091690 h 1524224"/>
                <a:gd name="connsiteX11" fmla="*/ 1305437 w 1535102"/>
                <a:gd name="connsiteY11" fmla="*/ 1326663 h 1524224"/>
                <a:gd name="connsiteX12" fmla="*/ 1535102 w 1535102"/>
                <a:gd name="connsiteY12" fmla="*/ 1326663 h 1524224"/>
                <a:gd name="connsiteX13" fmla="*/ 1535102 w 1535102"/>
                <a:gd name="connsiteY13" fmla="*/ 1524224 h 1524224"/>
                <a:gd name="connsiteX14" fmla="*/ 0 w 1535102"/>
                <a:gd name="connsiteY14" fmla="*/ 1524224 h 1524224"/>
                <a:gd name="connsiteX15" fmla="*/ 0 w 1535102"/>
                <a:gd name="connsiteY15" fmla="*/ 0 h 152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5102" h="1524224">
                  <a:moveTo>
                    <a:pt x="1535102" y="0"/>
                  </a:moveTo>
                  <a:lnTo>
                    <a:pt x="1535102" y="197561"/>
                  </a:lnTo>
                  <a:lnTo>
                    <a:pt x="1305437" y="197561"/>
                  </a:lnTo>
                  <a:lnTo>
                    <a:pt x="1305437" y="432534"/>
                  </a:lnTo>
                  <a:lnTo>
                    <a:pt x="1535102" y="432534"/>
                  </a:lnTo>
                  <a:lnTo>
                    <a:pt x="1535102" y="644626"/>
                  </a:lnTo>
                  <a:lnTo>
                    <a:pt x="1305437" y="644626"/>
                  </a:lnTo>
                  <a:lnTo>
                    <a:pt x="1305437" y="879599"/>
                  </a:lnTo>
                  <a:lnTo>
                    <a:pt x="1535102" y="879599"/>
                  </a:lnTo>
                  <a:lnTo>
                    <a:pt x="1535102" y="1091690"/>
                  </a:lnTo>
                  <a:lnTo>
                    <a:pt x="1305437" y="1091690"/>
                  </a:lnTo>
                  <a:lnTo>
                    <a:pt x="1305437" y="1326663"/>
                  </a:lnTo>
                  <a:lnTo>
                    <a:pt x="1535102" y="1326663"/>
                  </a:lnTo>
                  <a:lnTo>
                    <a:pt x="1535102" y="1524224"/>
                  </a:lnTo>
                  <a:lnTo>
                    <a:pt x="0" y="1524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9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7BD8FEC-C15A-4B47-A12F-3BCD75F124DC}"/>
                </a:ext>
              </a:extLst>
            </p:cNvPr>
            <p:cNvSpPr/>
            <p:nvPr/>
          </p:nvSpPr>
          <p:spPr>
            <a:xfrm>
              <a:off x="5897715" y="3565361"/>
              <a:ext cx="463714" cy="636056"/>
            </a:xfrm>
            <a:custGeom>
              <a:avLst/>
              <a:gdLst>
                <a:gd name="connsiteX0" fmla="*/ 199318 w 463714"/>
                <a:gd name="connsiteY0" fmla="*/ 0 h 636056"/>
                <a:gd name="connsiteX1" fmla="*/ 264396 w 463714"/>
                <a:gd name="connsiteY1" fmla="*/ 0 h 636056"/>
                <a:gd name="connsiteX2" fmla="*/ 463714 w 463714"/>
                <a:gd name="connsiteY2" fmla="*/ 199318 h 636056"/>
                <a:gd name="connsiteX3" fmla="*/ 463714 w 463714"/>
                <a:gd name="connsiteY3" fmla="*/ 636056 h 636056"/>
                <a:gd name="connsiteX4" fmla="*/ 0 w 463714"/>
                <a:gd name="connsiteY4" fmla="*/ 636056 h 636056"/>
                <a:gd name="connsiteX5" fmla="*/ 0 w 463714"/>
                <a:gd name="connsiteY5" fmla="*/ 199318 h 636056"/>
                <a:gd name="connsiteX6" fmla="*/ 199318 w 463714"/>
                <a:gd name="connsiteY6" fmla="*/ 0 h 636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3714" h="636056">
                  <a:moveTo>
                    <a:pt x="199318" y="0"/>
                  </a:moveTo>
                  <a:lnTo>
                    <a:pt x="264396" y="0"/>
                  </a:lnTo>
                  <a:cubicBezTo>
                    <a:pt x="374476" y="0"/>
                    <a:pt x="463714" y="89238"/>
                    <a:pt x="463714" y="199318"/>
                  </a:cubicBezTo>
                  <a:lnTo>
                    <a:pt x="463714" y="636056"/>
                  </a:lnTo>
                  <a:lnTo>
                    <a:pt x="0" y="636056"/>
                  </a:lnTo>
                  <a:lnTo>
                    <a:pt x="0" y="199318"/>
                  </a:lnTo>
                  <a:cubicBezTo>
                    <a:pt x="0" y="89238"/>
                    <a:pt x="89238" y="0"/>
                    <a:pt x="199318" y="0"/>
                  </a:cubicBezTo>
                  <a:close/>
                </a:path>
              </a:pathLst>
            </a:custGeom>
            <a:solidFill>
              <a:srgbClr val="1E1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6D66596D-2001-4CF9-A799-CC665F2A3ECE}"/>
              </a:ext>
            </a:extLst>
          </p:cNvPr>
          <p:cNvSpPr/>
          <p:nvPr/>
        </p:nvSpPr>
        <p:spPr>
          <a:xfrm>
            <a:off x="121980" y="2023032"/>
            <a:ext cx="91639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ЗАДАЧА ВИЗАНТИЙСКИХ ГЕНЕРАЛОВ</a:t>
            </a:r>
          </a:p>
          <a:p>
            <a:r>
              <a:rPr lang="ru-RU" sz="1400" dirty="0"/>
              <a:t>Византия. Ночь перед великим сражением с противником. Византийская армия состоит из n легионов, каждым из которых командует свой генерал. Также у армии есть главнокомандующий, которому подчиняются генералы.</a:t>
            </a:r>
          </a:p>
          <a:p>
            <a:r>
              <a:rPr lang="ru-RU" sz="1400" dirty="0"/>
              <a:t>В то же самое время, империя находится в упадке, и любой из генералов и даже главнокомандующий могут быть предателями Византии, заинтересованными в её поражении.</a:t>
            </a:r>
          </a:p>
          <a:p>
            <a:r>
              <a:rPr lang="ru-RU" sz="1400" dirty="0"/>
              <a:t>Ночью каждый из генералов получает от предводителя приказ о варианте действий в 10 часов утра (время одинаковое для всех и известно заранее), а именно: «атаковать противника» или «отступать».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44C0D58-2C7E-445E-86D8-BF601413DE5D}"/>
              </a:ext>
            </a:extLst>
          </p:cNvPr>
          <p:cNvSpPr/>
          <p:nvPr/>
        </p:nvSpPr>
        <p:spPr>
          <a:xfrm>
            <a:off x="100747" y="3648416"/>
            <a:ext cx="83033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Возможные исходы сражения</a:t>
            </a:r>
            <a:r>
              <a:rPr lang="ru-RU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Если все верные генералы атакуют — Византия уничтожит противника (благоприятный исход).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Если все верные генералы отступят — Византия сохранит свою армию (промежуточный исход).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Если некоторые верные генералы атакуют, а некоторые отступят — противник уничтожит всю армию Византии (неблагоприятный исход)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FEDFB2C-E370-4C83-A22E-F291AD7BE0C8}"/>
              </a:ext>
            </a:extLst>
          </p:cNvPr>
          <p:cNvSpPr/>
          <p:nvPr/>
        </p:nvSpPr>
        <p:spPr>
          <a:xfrm>
            <a:off x="187028" y="4743782"/>
            <a:ext cx="9162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Согласно теореме </a:t>
            </a:r>
            <a:r>
              <a:rPr lang="ru-RU" sz="1600" dirty="0" smtClean="0"/>
              <a:t>Ламберта </a:t>
            </a:r>
            <a:r>
              <a:rPr lang="ru-RU" sz="1600" dirty="0"/>
              <a:t>в системе с m неверно работающими узлами («нелояльными генералами») можно достичь согласия (</a:t>
            </a:r>
            <a:r>
              <a:rPr lang="en-CA" sz="1600" dirty="0"/>
              <a:t>BFT</a:t>
            </a:r>
            <a:r>
              <a:rPr lang="ru-RU" sz="1600" dirty="0"/>
              <a:t>) только при наличии 2m+1 верно работающих процессоров («лояльных генералов»), то есть строго больше 2/3 от общего числа процессоров (при условии, что сообщения могут быть изменены при пересылке).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2A9633A-6895-4682-A24A-C50992C9DC9C}"/>
              </a:ext>
            </a:extLst>
          </p:cNvPr>
          <p:cNvSpPr txBox="1"/>
          <p:nvPr/>
        </p:nvSpPr>
        <p:spPr>
          <a:xfrm>
            <a:off x="1281093" y="6258767"/>
            <a:ext cx="10466898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Механизм консенсуса можно воспринимать как устойчивость в вектору атак (</a:t>
            </a:r>
            <a:r>
              <a:rPr lang="en-CA" b="1" dirty="0"/>
              <a:t>“</a:t>
            </a:r>
            <a:r>
              <a:rPr lang="ru-RU" b="1" dirty="0"/>
              <a:t>двойная трата</a:t>
            </a:r>
            <a:r>
              <a:rPr lang="en-CA" b="1" dirty="0"/>
              <a:t>”</a:t>
            </a:r>
            <a:r>
              <a:rPr lang="ru-RU" b="1" dirty="0"/>
              <a:t>,</a:t>
            </a:r>
            <a:endParaRPr lang="en-CA" b="1" dirty="0"/>
          </a:p>
          <a:p>
            <a:pPr>
              <a:lnSpc>
                <a:spcPct val="80000"/>
              </a:lnSpc>
            </a:pPr>
            <a:r>
              <a:rPr lang="en-CA" b="1" dirty="0" err="1"/>
              <a:t>Sybill</a:t>
            </a:r>
            <a:r>
              <a:rPr lang="en-CA" b="1" dirty="0"/>
              <a:t> – </a:t>
            </a:r>
            <a:r>
              <a:rPr lang="ru-RU" b="1" dirty="0"/>
              <a:t>атака, атака 51</a:t>
            </a:r>
            <a:r>
              <a:rPr lang="en-CA" b="1" dirty="0"/>
              <a:t>%</a:t>
            </a:r>
            <a:r>
              <a:rPr lang="ru-RU" b="1" dirty="0"/>
              <a:t>)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74CEE4C-B152-489B-A5CF-0D400DB1AD83}"/>
              </a:ext>
            </a:extLst>
          </p:cNvPr>
          <p:cNvSpPr txBox="1"/>
          <p:nvPr/>
        </p:nvSpPr>
        <p:spPr>
          <a:xfrm>
            <a:off x="1251284" y="5772825"/>
            <a:ext cx="10818735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В общем случае с переменным числом узлов теоретическая </a:t>
            </a:r>
            <a:r>
              <a:rPr lang="en-CA" dirty="0"/>
              <a:t>BFT </a:t>
            </a:r>
            <a:r>
              <a:rPr lang="ru-RU" dirty="0"/>
              <a:t>задача не разрешима, но для систем с ограничениями существуют алгоритмы </a:t>
            </a:r>
            <a:r>
              <a:rPr lang="en-CA" dirty="0"/>
              <a:t>PBFT, </a:t>
            </a:r>
            <a:r>
              <a:rPr lang="en-US" dirty="0"/>
              <a:t>PAXOS, RAFT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82" y="305780"/>
            <a:ext cx="4645017" cy="5906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ru-RU" sz="3733" spc="-13" dirty="0">
                <a:solidFill>
                  <a:srgbClr val="943735"/>
                </a:solidFill>
                <a:latin typeface="Calibri"/>
                <a:cs typeface="Calibri"/>
              </a:rPr>
              <a:t>Типы Больших данных</a:t>
            </a:r>
            <a:endParaRPr sz="373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560" y="6258696"/>
            <a:ext cx="171027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fld id="{81D60167-4931-47E6-BA6A-407CBD079E47}" type="slidenum">
              <a:rPr sz="1600" dirty="0">
                <a:solidFill>
                  <a:srgbClr val="888888"/>
                </a:solidFill>
                <a:latin typeface="Calibri"/>
                <a:cs typeface="Calibri"/>
              </a:rPr>
              <a:pPr marL="33866">
                <a:lnSpc>
                  <a:spcPts val="1653"/>
                </a:lnSpc>
              </a:pPr>
              <a:t>8</a:t>
            </a:fld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965" y="1088459"/>
            <a:ext cx="11887200" cy="497905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667" b="1" dirty="0"/>
              <a:t>Однородные Большие данные</a:t>
            </a:r>
            <a:r>
              <a:rPr lang="ru-RU" sz="2667" dirty="0"/>
              <a:t>, взаимосвязанные компоненты, претерпевающие изменения в процессе использования, с необходимостью отслеживания и восстановления их прежнего состояния.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667" b="1" dirty="0"/>
              <a:t>Большие данные</a:t>
            </a:r>
            <a:r>
              <a:rPr lang="ru-RU" sz="2667" dirty="0"/>
              <a:t>, характеризующиеся не столько объемом, сколько неоднородностью и сложной иерархией.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667" b="1" dirty="0"/>
              <a:t>Большие данные</a:t>
            </a:r>
            <a:r>
              <a:rPr lang="ru-RU" sz="2667" dirty="0"/>
              <a:t>, отличительной чертой которых является неточность, нечеткость, неполнота. Основная задача в этом классе данных - восстановить пробелы и получить полные, взаимосвязанные объекты предметной области.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667" b="1" dirty="0"/>
              <a:t>Большие данные</a:t>
            </a:r>
            <a:r>
              <a:rPr lang="ru-RU" sz="2667" dirty="0"/>
              <a:t>, сочетающие в себе разнообразие, неполноту и отсутствие четких моделей в предметной области.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2667" b="1" dirty="0"/>
              <a:t>Большие данные </a:t>
            </a:r>
            <a:r>
              <a:rPr lang="ru-RU" sz="2667" dirty="0"/>
              <a:t>требующие такой большой вычислительной мощности для одноразовой обработки, которую невозможно обеспечить локально.</a:t>
            </a:r>
            <a:r>
              <a:rPr lang="en-US" sz="2667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sz="2667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33866">
              <a:lnSpc>
                <a:spcPts val="1653"/>
              </a:lnSpc>
            </a:pPr>
            <a:fld id="{81D60167-4931-47E6-BA6A-407CBD079E47}" type="slidenum">
              <a:rPr lang="ru-RU" smtClean="0"/>
              <a:pPr marL="33866">
                <a:lnSpc>
                  <a:spcPts val="1653"/>
                </a:lnSpc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1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82" y="305780"/>
            <a:ext cx="4645017" cy="5906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ru-RU" sz="3733" spc="-13" dirty="0">
                <a:solidFill>
                  <a:srgbClr val="943735"/>
                </a:solidFill>
                <a:latin typeface="Calibri"/>
                <a:cs typeface="Calibri"/>
              </a:rPr>
              <a:t>Классы </a:t>
            </a:r>
            <a:r>
              <a:rPr lang="en-US" sz="3733" spc="-13" dirty="0">
                <a:solidFill>
                  <a:srgbClr val="943735"/>
                </a:solidFill>
                <a:latin typeface="Calibri"/>
                <a:cs typeface="Calibri"/>
              </a:rPr>
              <a:t>CAP</a:t>
            </a:r>
            <a:endParaRPr sz="3733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560" y="6218767"/>
            <a:ext cx="29884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fld id="{81D60167-4931-47E6-BA6A-407CBD079E47}" type="slidenum">
              <a:rPr sz="1600" dirty="0">
                <a:solidFill>
                  <a:srgbClr val="888888"/>
                </a:solidFill>
                <a:latin typeface="Calibri"/>
                <a:cs typeface="Calibri"/>
              </a:rPr>
              <a:pPr marL="33866">
                <a:lnSpc>
                  <a:spcPts val="1653"/>
                </a:lnSpc>
              </a:pPr>
              <a:t>9</a:t>
            </a:fld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581" y="990601"/>
            <a:ext cx="11400195" cy="5018618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933" b="1" dirty="0"/>
              <a:t>CA – class </a:t>
            </a:r>
            <a:r>
              <a:rPr lang="en-US" sz="2933" dirty="0"/>
              <a:t>(</a:t>
            </a:r>
            <a:r>
              <a:rPr lang="ru-RU" sz="2933" dirty="0"/>
              <a:t>согласованные и доступные данные, потенциально монолитная система, отсутствие сопротивления распределению</a:t>
            </a:r>
            <a:r>
              <a:rPr lang="en-US" sz="2933" dirty="0"/>
              <a:t>)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933" b="1" dirty="0"/>
              <a:t>Subclass CA1 </a:t>
            </a:r>
            <a:r>
              <a:rPr lang="en-US" sz="2933" dirty="0"/>
              <a:t>(</a:t>
            </a:r>
            <a:r>
              <a:rPr lang="ru-RU" sz="2933" dirty="0"/>
              <a:t>хранение в</a:t>
            </a:r>
            <a:r>
              <a:rPr lang="en-US" sz="2933" dirty="0"/>
              <a:t> Data Lake or Data Warehouse)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933" b="1" dirty="0"/>
              <a:t>Subclass CA2 </a:t>
            </a:r>
            <a:r>
              <a:rPr lang="en-US" sz="2933" dirty="0"/>
              <a:t>(</a:t>
            </a:r>
            <a:r>
              <a:rPr lang="ru-RU" sz="2933" dirty="0"/>
              <a:t>Данные определенного формата, которые могут быть представлены в структурированном виде</a:t>
            </a:r>
            <a:r>
              <a:rPr lang="en-US" sz="2933" dirty="0"/>
              <a:t>)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933" b="1" dirty="0"/>
              <a:t>Subclass CA3 </a:t>
            </a:r>
            <a:r>
              <a:rPr lang="en-US" sz="2933" dirty="0"/>
              <a:t>(</a:t>
            </a:r>
            <a:r>
              <a:rPr lang="ru-RU" sz="2933" dirty="0"/>
              <a:t>Другие данные хорошо представляемые в реляционных базах данных</a:t>
            </a:r>
            <a:r>
              <a:rPr lang="en-US" sz="2933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933" b="1" dirty="0"/>
              <a:t>CP – class </a:t>
            </a:r>
            <a:r>
              <a:rPr lang="ru-RU" sz="2933" dirty="0"/>
              <a:t>(последовательный, масштабируемый, гибкий, не всегда доступный и т.д.</a:t>
            </a:r>
            <a:r>
              <a:rPr lang="en-US" sz="2933" dirty="0"/>
              <a:t>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933" b="1" dirty="0"/>
              <a:t>AP – class </a:t>
            </a:r>
            <a:r>
              <a:rPr lang="ru-RU" sz="2933" dirty="0"/>
              <a:t>(доступный, распределенный, сложная структура, быстро накапливающаяся и т. д.)</a:t>
            </a:r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4489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2726</Words>
  <Application>Microsoft Office PowerPoint</Application>
  <PresentationFormat>Широкоэкранный</PresentationFormat>
  <Paragraphs>388</Paragraphs>
  <Slides>34</Slides>
  <Notes>11</Notes>
  <HiddenSlides>6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Courier New</vt:lpstr>
      <vt:lpstr>Open Sans</vt:lpstr>
      <vt:lpstr>PT Sans</vt:lpstr>
      <vt:lpstr>Symbol</vt:lpstr>
      <vt:lpstr>Times New Roman</vt:lpstr>
      <vt:lpstr>Тема Office</vt:lpstr>
      <vt:lpstr>Формула</vt:lpstr>
      <vt:lpstr>Презентация PowerPoint</vt:lpstr>
      <vt:lpstr>Презентация PowerPoint</vt:lpstr>
      <vt:lpstr>Большие данные</vt:lpstr>
      <vt:lpstr>ДЕЦЕНТРАЛИЗАЦИЯ И РАСПРЕДЕЛЕННОСТЬ</vt:lpstr>
      <vt:lpstr>ОРГАНИЗАЦИЯ ХРАНЕНИЯ ДАННЫХ</vt:lpstr>
      <vt:lpstr>CAP-теорема</vt:lpstr>
      <vt:lpstr>ВИЗАНТИЙСКИЕ АТАКИ</vt:lpstr>
      <vt:lpstr>Типы Больших данных</vt:lpstr>
      <vt:lpstr>Классы CAP</vt:lpstr>
      <vt:lpstr>Презентация PowerPoint</vt:lpstr>
      <vt:lpstr>Презентация PowerPoint</vt:lpstr>
      <vt:lpstr>Презентация PowerPoint</vt:lpstr>
      <vt:lpstr>Умножение матриц</vt:lpstr>
      <vt:lpstr>Модель вычислений</vt:lpstr>
      <vt:lpstr>Презентация PowerPoint</vt:lpstr>
      <vt:lpstr>Презентация PowerPoint</vt:lpstr>
      <vt:lpstr>Основные проблемы фундаментальной информатики</vt:lpstr>
      <vt:lpstr>Фундаментальные принципы гидромеханики</vt:lpstr>
      <vt:lpstr>Презентация PowerPoint</vt:lpstr>
      <vt:lpstr>Реконструкция камней</vt:lpstr>
      <vt:lpstr>Реконструкция текстур</vt:lpstr>
      <vt:lpstr>Адаптация материалов</vt:lpstr>
      <vt:lpstr>Восстановление поверхности по видео записи</vt:lpstr>
      <vt:lpstr>Построение стен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Дегтярев Александр Борисович</dc:creator>
  <cp:lastModifiedBy>Дегтярев Александр Борисович</cp:lastModifiedBy>
  <cp:revision>26</cp:revision>
  <dcterms:created xsi:type="dcterms:W3CDTF">2023-04-09T10:51:23Z</dcterms:created>
  <dcterms:modified xsi:type="dcterms:W3CDTF">2024-04-17T13:28:40Z</dcterms:modified>
</cp:coreProperties>
</file>